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83" r:id="rId3"/>
    <p:sldId id="275" r:id="rId4"/>
    <p:sldId id="278" r:id="rId5"/>
    <p:sldId id="280" r:id="rId6"/>
    <p:sldId id="279" r:id="rId7"/>
    <p:sldId id="276" r:id="rId8"/>
    <p:sldId id="259" r:id="rId9"/>
    <p:sldId id="260" r:id="rId10"/>
    <p:sldId id="282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81" r:id="rId21"/>
    <p:sldId id="270" r:id="rId22"/>
    <p:sldId id="271" r:id="rId23"/>
    <p:sldId id="272" r:id="rId24"/>
    <p:sldId id="273" r:id="rId25"/>
    <p:sldId id="274" r:id="rId26"/>
    <p:sldId id="277" r:id="rId27"/>
  </p:sldIdLst>
  <p:sldSz cx="9144000" cy="6858000" type="screen4x3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notes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8" y="-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80" d="100"/>
          <a:sy n="80" d="100"/>
        </p:scale>
        <p:origin x="-1258" y="470"/>
      </p:cViewPr>
      <p:guideLst>
        <p:guide orient="horz" pos="2932"/>
        <p:guide pos="221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C8FC6E58-31FD-4614-B067-7C80784D38BD}" type="datetimeFigureOut">
              <a:rPr lang="en-CA" smtClean="0"/>
              <a:t>04/10/2013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B52148B5-1FB4-46A6-A8FB-995E394A71E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784845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z="3300" dirty="0"/>
              <a:t>Remote land, harsh conditions</a:t>
            </a:r>
            <a:endParaRPr lang="en-CA" sz="33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148B5-1FB4-46A6-A8FB-995E394A71EB}" type="slidenum">
              <a:rPr lang="en-CA" smtClean="0"/>
              <a:t>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240742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z="1800" dirty="0"/>
              <a:t>Instructors are certified upon successful presentation of a course audited by the Mine Rescue Coordinator / Inspector of Mines of the WSCC. </a:t>
            </a:r>
            <a:endParaRPr lang="en-CA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148B5-1FB4-46A6-A8FB-995E394A71EB}" type="slidenum">
              <a:rPr lang="en-CA" smtClean="0"/>
              <a:t>10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948419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z="1800" dirty="0"/>
              <a:t>Basic Mine Rescue</a:t>
            </a:r>
          </a:p>
          <a:p>
            <a:pPr>
              <a:lnSpc>
                <a:spcPct val="150000"/>
              </a:lnSpc>
            </a:pPr>
            <a:r>
              <a:rPr lang="en-CA" sz="1800" dirty="0"/>
              <a:t>Underground Mine Rescue</a:t>
            </a:r>
          </a:p>
          <a:p>
            <a:pPr lvl="1">
              <a:lnSpc>
                <a:spcPct val="150000"/>
              </a:lnSpc>
            </a:pPr>
            <a:r>
              <a:rPr lang="en-CA" sz="1800" dirty="0"/>
              <a:t>BC Underground Mine Rescue course outline</a:t>
            </a:r>
          </a:p>
          <a:p>
            <a:pPr lvl="1">
              <a:lnSpc>
                <a:spcPct val="150000"/>
              </a:lnSpc>
            </a:pPr>
            <a:r>
              <a:rPr lang="en-CA" sz="1800" dirty="0"/>
              <a:t>Modified to meet site equipment &amp; requirements</a:t>
            </a:r>
          </a:p>
          <a:p>
            <a:pPr lvl="1">
              <a:lnSpc>
                <a:spcPct val="150000"/>
              </a:lnSpc>
            </a:pPr>
            <a:r>
              <a:rPr lang="en-CA" sz="1800" dirty="0"/>
              <a:t>Forty Hours</a:t>
            </a:r>
          </a:p>
          <a:p>
            <a:pPr lvl="1">
              <a:lnSpc>
                <a:spcPct val="150000"/>
              </a:lnSpc>
            </a:pPr>
            <a:r>
              <a:rPr lang="en-CA" sz="1800" dirty="0"/>
              <a:t>“Company” instructors and evaluators</a:t>
            </a:r>
          </a:p>
          <a:p>
            <a:pPr lvl="1">
              <a:lnSpc>
                <a:spcPct val="150000"/>
              </a:lnSpc>
            </a:pPr>
            <a:r>
              <a:rPr lang="en-CA" sz="1800" dirty="0"/>
              <a:t>Certificate issued by WSCC</a:t>
            </a:r>
          </a:p>
          <a:p>
            <a:endParaRPr lang="en-CA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148B5-1FB4-46A6-A8FB-995E394A71EB}" type="slidenum">
              <a:rPr lang="en-CA" smtClean="0"/>
              <a:t>11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983035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z="1800" dirty="0"/>
              <a:t>Basic Mine Rescue</a:t>
            </a:r>
          </a:p>
          <a:p>
            <a:r>
              <a:rPr lang="en-CA" sz="1800" dirty="0"/>
              <a:t>Surface Mine Rescue</a:t>
            </a:r>
          </a:p>
          <a:p>
            <a:pPr marL="174982" indent="-174982">
              <a:buFont typeface="Arial" panose="020B0604020202020204" pitchFamily="34" charset="0"/>
              <a:buChar char="•"/>
            </a:pPr>
            <a:r>
              <a:rPr lang="en-CA" sz="1800" dirty="0"/>
              <a:t>BC Surface Mine Rescue Course Outline or, NWT Firefighter I</a:t>
            </a:r>
          </a:p>
          <a:p>
            <a:pPr marL="174982" indent="-174982">
              <a:buFont typeface="Arial" panose="020B0604020202020204" pitchFamily="34" charset="0"/>
              <a:buChar char="•"/>
            </a:pPr>
            <a:r>
              <a:rPr lang="en-CA" sz="1800" dirty="0"/>
              <a:t>Modified to meet site equipment &amp; requirements</a:t>
            </a:r>
          </a:p>
          <a:p>
            <a:pPr marL="174982" indent="-174982">
              <a:buFont typeface="Arial" panose="020B0604020202020204" pitchFamily="34" charset="0"/>
              <a:buChar char="•"/>
            </a:pPr>
            <a:r>
              <a:rPr lang="en-CA" sz="1800" dirty="0"/>
              <a:t>Forty hours</a:t>
            </a:r>
          </a:p>
          <a:p>
            <a:pPr marL="174982" indent="-174982">
              <a:buFont typeface="Arial" panose="020B0604020202020204" pitchFamily="34" charset="0"/>
              <a:buChar char="•"/>
            </a:pPr>
            <a:r>
              <a:rPr lang="en-CA" sz="1800" dirty="0"/>
              <a:t>“Company” instructors and evaluators</a:t>
            </a:r>
          </a:p>
          <a:p>
            <a:pPr marL="174982" indent="-174982">
              <a:buFont typeface="Arial" panose="020B0604020202020204" pitchFamily="34" charset="0"/>
              <a:buChar char="•"/>
            </a:pPr>
            <a:r>
              <a:rPr lang="en-CA" sz="1800" dirty="0"/>
              <a:t>Certificate issued by WSCC</a:t>
            </a:r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148B5-1FB4-46A6-A8FB-995E394A71EB}" type="slidenum">
              <a:rPr lang="en-CA" smtClean="0"/>
              <a:t>12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05217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z="1800" dirty="0"/>
              <a:t>Basic Mine Rescue</a:t>
            </a:r>
          </a:p>
          <a:p>
            <a:r>
              <a:rPr lang="en-CA" sz="1800" dirty="0"/>
              <a:t>Combined Basic Course</a:t>
            </a:r>
          </a:p>
          <a:p>
            <a:pPr marL="174982" indent="-174982">
              <a:buFont typeface="Arial" panose="020B0604020202020204" pitchFamily="34" charset="0"/>
              <a:buChar char="•"/>
            </a:pPr>
            <a:r>
              <a:rPr lang="en-CA" sz="1800" dirty="0"/>
              <a:t>BC Underground Mine Rescue Course and BC Surface Mine Rescue Course or NWT Firefighter I</a:t>
            </a:r>
          </a:p>
          <a:p>
            <a:pPr marL="174982" indent="-174982">
              <a:buFont typeface="Arial" panose="020B0604020202020204" pitchFamily="34" charset="0"/>
              <a:buChar char="•"/>
            </a:pPr>
            <a:r>
              <a:rPr lang="en-CA" sz="1800" dirty="0"/>
              <a:t>Sixty Hours  </a:t>
            </a:r>
          </a:p>
          <a:p>
            <a:pPr marL="174982" indent="-174982">
              <a:buFont typeface="Arial" panose="020B0604020202020204" pitchFamily="34" charset="0"/>
              <a:buChar char="•"/>
            </a:pPr>
            <a:r>
              <a:rPr lang="en-CA" sz="1800" dirty="0"/>
              <a:t>Modified to meet site equipment &amp; requirements  </a:t>
            </a:r>
          </a:p>
          <a:p>
            <a:pPr marL="174982" indent="-174982">
              <a:buFont typeface="Arial" panose="020B0604020202020204" pitchFamily="34" charset="0"/>
              <a:buChar char="•"/>
            </a:pPr>
            <a:r>
              <a:rPr lang="en-CA" sz="1800" dirty="0"/>
              <a:t>“Company” instructors and evaluators  </a:t>
            </a:r>
          </a:p>
          <a:p>
            <a:pPr marL="174982" indent="-174982">
              <a:buFont typeface="Arial" panose="020B0604020202020204" pitchFamily="34" charset="0"/>
              <a:buChar char="•"/>
            </a:pPr>
            <a:r>
              <a:rPr lang="en-CA" sz="1800" dirty="0"/>
              <a:t>Dual Certificates issued by WSCC</a:t>
            </a:r>
          </a:p>
          <a:p>
            <a:endParaRPr lang="en-CA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148B5-1FB4-46A6-A8FB-995E394A71EB}" type="slidenum">
              <a:rPr lang="en-CA" smtClean="0"/>
              <a:t>13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879258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z="1800" dirty="0"/>
              <a:t>First Aid</a:t>
            </a:r>
          </a:p>
          <a:p>
            <a:r>
              <a:rPr lang="en-CA" sz="1800" dirty="0"/>
              <a:t>Standard First Aid/CPR (16 hours)</a:t>
            </a:r>
          </a:p>
          <a:p>
            <a:pPr lvl="1"/>
            <a:r>
              <a:rPr lang="en-CA" sz="1800" dirty="0"/>
              <a:t>Pre-requisite for Basic Mine Rescue </a:t>
            </a:r>
          </a:p>
          <a:p>
            <a:pPr lvl="1"/>
            <a:r>
              <a:rPr lang="en-CA" sz="1800" dirty="0"/>
              <a:t>Maintained while active</a:t>
            </a:r>
          </a:p>
          <a:p>
            <a:pPr lvl="1"/>
            <a:endParaRPr lang="en-CA" sz="1800" dirty="0"/>
          </a:p>
          <a:p>
            <a:r>
              <a:rPr lang="en-CA" sz="1800" dirty="0"/>
              <a:t>Emergency Medical First Responder (EMFR)</a:t>
            </a:r>
          </a:p>
          <a:p>
            <a:pPr lvl="1"/>
            <a:r>
              <a:rPr lang="en-CA" sz="1800" dirty="0"/>
              <a:t>Eighty hour course</a:t>
            </a:r>
          </a:p>
          <a:p>
            <a:pPr lvl="1"/>
            <a:r>
              <a:rPr lang="en-CA" sz="1800" dirty="0"/>
              <a:t>Target for most mine sites</a:t>
            </a:r>
          </a:p>
          <a:p>
            <a:pPr lvl="1"/>
            <a:r>
              <a:rPr lang="en-CA" sz="1800" dirty="0"/>
              <a:t>Third party provider</a:t>
            </a:r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148B5-1FB4-46A6-A8FB-995E394A71EB}" type="slidenum">
              <a:rPr lang="en-CA" smtClean="0"/>
              <a:t>14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11882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09372" y="4434626"/>
            <a:ext cx="5618480" cy="4189095"/>
          </a:xfrm>
        </p:spPr>
        <p:txBody>
          <a:bodyPr/>
          <a:lstStyle/>
          <a:p>
            <a:r>
              <a:rPr lang="en-CA" sz="1800" dirty="0"/>
              <a:t>Advanced Training</a:t>
            </a:r>
          </a:p>
          <a:p>
            <a:r>
              <a:rPr lang="en-CA" sz="1800" dirty="0"/>
              <a:t>NFPA 1001-1081  Structural/Industrial fire fighter</a:t>
            </a:r>
          </a:p>
          <a:p>
            <a:r>
              <a:rPr lang="en-CA" sz="1800" dirty="0"/>
              <a:t>Rope Rescue  NFPA 1006 modified or Alberta MHSA Surface Rescue</a:t>
            </a:r>
          </a:p>
          <a:p>
            <a:r>
              <a:rPr lang="en-CA" sz="1800" dirty="0"/>
              <a:t>Ice Rescue</a:t>
            </a:r>
          </a:p>
          <a:p>
            <a:r>
              <a:rPr lang="en-CA" sz="1800" dirty="0"/>
              <a:t>Hazmat and spill response</a:t>
            </a:r>
          </a:p>
          <a:p>
            <a:r>
              <a:rPr lang="en-CA" sz="1800" dirty="0"/>
              <a:t>Crash Fire Rescue NFPA 1003</a:t>
            </a:r>
          </a:p>
          <a:p>
            <a:r>
              <a:rPr lang="en-CA" sz="1800" dirty="0"/>
              <a:t>Vehicle Extrication</a:t>
            </a:r>
          </a:p>
          <a:p>
            <a:r>
              <a:rPr lang="en-CA" sz="1800" dirty="0"/>
              <a:t>Avalanche Search &amp; Rescue / Control</a:t>
            </a:r>
          </a:p>
          <a:p>
            <a:r>
              <a:rPr lang="en-CA" sz="1800" dirty="0"/>
              <a:t>Training with the YK Airport training facility</a:t>
            </a:r>
            <a:endParaRPr lang="en-CA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148B5-1FB4-46A6-A8FB-995E394A71EB}" type="slidenum">
              <a:rPr lang="en-CA" smtClean="0"/>
              <a:t>15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701862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z="1800" dirty="0"/>
              <a:t>Respiratory Protective Equipment</a:t>
            </a:r>
          </a:p>
          <a:p>
            <a:r>
              <a:rPr lang="en-CA" sz="1800" dirty="0"/>
              <a:t>Underground		</a:t>
            </a:r>
          </a:p>
          <a:p>
            <a:pPr marL="174982" indent="-174982">
              <a:buFont typeface="Arial" panose="020B0604020202020204" pitchFamily="34" charset="0"/>
              <a:buChar char="•"/>
            </a:pPr>
            <a:r>
              <a:rPr lang="en-CA" sz="1800" dirty="0" err="1"/>
              <a:t>Dräger</a:t>
            </a:r>
            <a:r>
              <a:rPr lang="en-CA" sz="1800" dirty="0"/>
              <a:t> BG4 - </a:t>
            </a:r>
            <a:r>
              <a:rPr lang="en-CA" sz="1800" dirty="0" err="1"/>
              <a:t>Monitron</a:t>
            </a:r>
            <a:r>
              <a:rPr lang="en-CA" sz="1800" dirty="0"/>
              <a:t>, Sentinel</a:t>
            </a:r>
          </a:p>
          <a:p>
            <a:pPr marL="174982" indent="-174982">
              <a:buFont typeface="Arial" panose="020B0604020202020204" pitchFamily="34" charset="0"/>
              <a:buChar char="•"/>
            </a:pPr>
            <a:r>
              <a:rPr lang="en-CA" sz="1800" dirty="0"/>
              <a:t>Assorted SCSR</a:t>
            </a:r>
          </a:p>
          <a:p>
            <a:endParaRPr lang="en-CA" sz="1800" dirty="0"/>
          </a:p>
          <a:p>
            <a:r>
              <a:rPr lang="en-CA" sz="1800" dirty="0"/>
              <a:t>Surface			</a:t>
            </a:r>
          </a:p>
          <a:p>
            <a:pPr marL="174982" indent="-174982">
              <a:buFont typeface="Arial" panose="020B0604020202020204" pitchFamily="34" charset="0"/>
              <a:buChar char="•"/>
            </a:pPr>
            <a:r>
              <a:rPr lang="en-CA" sz="1800" dirty="0"/>
              <a:t>Scott </a:t>
            </a:r>
            <a:r>
              <a:rPr lang="en-CA" sz="1800" dirty="0" err="1"/>
              <a:t>Airpac</a:t>
            </a:r>
            <a:r>
              <a:rPr lang="en-CA" sz="1800" dirty="0"/>
              <a:t> 2.2</a:t>
            </a:r>
          </a:p>
          <a:p>
            <a:pPr marL="174982" indent="-174982">
              <a:buFont typeface="Arial" panose="020B0604020202020204" pitchFamily="34" charset="0"/>
              <a:buChar char="•"/>
            </a:pPr>
            <a:r>
              <a:rPr lang="en-CA" sz="1800" dirty="0" err="1"/>
              <a:t>Dräger</a:t>
            </a:r>
            <a:r>
              <a:rPr lang="en-CA" sz="1800" dirty="0"/>
              <a:t> PA90/PSS7000</a:t>
            </a:r>
            <a:endParaRPr lang="en-CA" sz="1800" dirty="0">
              <a:cs typeface="Times New Roman"/>
            </a:endParaRPr>
          </a:p>
          <a:p>
            <a:pPr marL="174982" indent="-174982">
              <a:buFont typeface="Arial" panose="020B0604020202020204" pitchFamily="34" charset="0"/>
              <a:buChar char="•"/>
            </a:pPr>
            <a:r>
              <a:rPr lang="en-CA" sz="1800" dirty="0">
                <a:cs typeface="Times New Roman"/>
              </a:rPr>
              <a:t>MSA </a:t>
            </a:r>
            <a:r>
              <a:rPr lang="en-CA" sz="1800" dirty="0" err="1">
                <a:cs typeface="Times New Roman"/>
              </a:rPr>
              <a:t>Firehawk</a:t>
            </a:r>
            <a:endParaRPr lang="en-CA" sz="1800" dirty="0"/>
          </a:p>
          <a:p>
            <a:endParaRPr lang="en-CA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148B5-1FB4-46A6-A8FB-995E394A71EB}" type="slidenum">
              <a:rPr lang="en-CA" smtClean="0"/>
              <a:t>16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269428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z="1800" dirty="0"/>
              <a:t>Underground</a:t>
            </a:r>
          </a:p>
          <a:p>
            <a:pPr marL="174982" indent="-174982">
              <a:buFont typeface="Arial" panose="020B0604020202020204" pitchFamily="34" charset="0"/>
              <a:buChar char="•"/>
            </a:pPr>
            <a:r>
              <a:rPr lang="en-CA" sz="1800" dirty="0"/>
              <a:t>Toyota Diesel Ambulance configuration</a:t>
            </a:r>
          </a:p>
          <a:p>
            <a:pPr marL="174982" indent="-174982">
              <a:buFont typeface="Arial" panose="020B0604020202020204" pitchFamily="34" charset="0"/>
              <a:buChar char="•"/>
            </a:pPr>
            <a:r>
              <a:rPr lang="en-CA" sz="1800" dirty="0"/>
              <a:t>Diesel-powered portable CAFS  (truck mounted)</a:t>
            </a:r>
          </a:p>
          <a:p>
            <a:pPr marL="174982" indent="-174982">
              <a:buFont typeface="Arial" panose="020B0604020202020204" pitchFamily="34" charset="0"/>
              <a:buChar char="•"/>
            </a:pPr>
            <a:r>
              <a:rPr lang="en-CA" sz="1800" dirty="0"/>
              <a:t>Diesel-powered Foam Generator</a:t>
            </a:r>
          </a:p>
          <a:p>
            <a:pPr marL="174982" indent="-174982">
              <a:buFont typeface="Arial" panose="020B0604020202020204" pitchFamily="34" charset="0"/>
              <a:buChar char="•"/>
            </a:pPr>
            <a:r>
              <a:rPr lang="en-CA" sz="1800" dirty="0"/>
              <a:t>Refuge Stations – portable &amp; permanent</a:t>
            </a:r>
            <a:endParaRPr lang="en-CA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148B5-1FB4-46A6-A8FB-995E394A71EB}" type="slidenum">
              <a:rPr lang="en-CA" smtClean="0"/>
              <a:t>17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530226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z="1800" dirty="0"/>
              <a:t>Surface</a:t>
            </a:r>
          </a:p>
          <a:p>
            <a:pPr marL="174982" indent="-174982">
              <a:buFont typeface="Arial" panose="020B0604020202020204" pitchFamily="34" charset="0"/>
              <a:buChar char="•"/>
            </a:pPr>
            <a:r>
              <a:rPr lang="en-CA" sz="1800" dirty="0"/>
              <a:t>Class A pumper / Tender-Pumper / Quint</a:t>
            </a:r>
          </a:p>
          <a:p>
            <a:pPr marL="174982" indent="-174982">
              <a:buFont typeface="Arial" panose="020B0604020202020204" pitchFamily="34" charset="0"/>
              <a:buChar char="•"/>
            </a:pPr>
            <a:r>
              <a:rPr lang="en-CA" sz="1800" dirty="0"/>
              <a:t>RIV rapid intervention Crash/Fire/Rescue</a:t>
            </a:r>
          </a:p>
          <a:p>
            <a:pPr marL="174982" indent="-174982">
              <a:buFont typeface="Arial" panose="020B0604020202020204" pitchFamily="34" charset="0"/>
              <a:buChar char="•"/>
            </a:pPr>
            <a:r>
              <a:rPr lang="en-CA" sz="1800" dirty="0"/>
              <a:t>Pickup and trailer mounted Suppression units  (water and dry chemical)</a:t>
            </a:r>
          </a:p>
          <a:p>
            <a:pPr marL="174982" indent="-174982">
              <a:buFont typeface="Arial" panose="020B0604020202020204" pitchFamily="34" charset="0"/>
              <a:buChar char="•"/>
            </a:pPr>
            <a:r>
              <a:rPr lang="en-CA" sz="1800" dirty="0"/>
              <a:t>Surface ambulance</a:t>
            </a:r>
          </a:p>
          <a:p>
            <a:pPr marL="174982" indent="-174982">
              <a:buFont typeface="Arial" panose="020B0604020202020204" pitchFamily="34" charset="0"/>
              <a:buChar char="•"/>
            </a:pPr>
            <a:r>
              <a:rPr lang="en-CA" sz="1800" dirty="0"/>
              <a:t>Rescue truck/heavy rescue hydraulics</a:t>
            </a:r>
          </a:p>
          <a:p>
            <a:pPr marL="174982" indent="-174982">
              <a:buFont typeface="Arial" panose="020B0604020202020204" pitchFamily="34" charset="0"/>
              <a:buChar char="•"/>
            </a:pPr>
            <a:r>
              <a:rPr lang="en-CA" sz="1800" dirty="0"/>
              <a:t>Boats</a:t>
            </a:r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148B5-1FB4-46A6-A8FB-995E394A71EB}" type="slidenum">
              <a:rPr lang="en-CA" smtClean="0"/>
              <a:t>18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402785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z="1800" dirty="0"/>
              <a:t>Mine rescue services in the Territories were instituted about 1946-47 with a mine rescue station in Yellowknife supported by the mines of the area.   </a:t>
            </a:r>
          </a:p>
          <a:p>
            <a:endParaRPr lang="en-CA" sz="1800" dirty="0"/>
          </a:p>
          <a:p>
            <a:r>
              <a:rPr lang="en-CA" sz="1800" dirty="0"/>
              <a:t>No major event initiated the Mine Rescue development</a:t>
            </a:r>
          </a:p>
          <a:p>
            <a:endParaRPr lang="en-CA" sz="1800" dirty="0"/>
          </a:p>
          <a:p>
            <a:r>
              <a:rPr lang="en-CA" sz="1800" dirty="0"/>
              <a:t>This picture is taken in 1961 at the mine in Rankin Inlet</a:t>
            </a:r>
            <a:endParaRPr lang="en-CA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148B5-1FB4-46A6-A8FB-995E394A71EB}" type="slidenum">
              <a:rPr lang="en-CA" smtClean="0"/>
              <a:t>19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474890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8500"/>
            <a:ext cx="3573463" cy="26797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83114" y="3408311"/>
            <a:ext cx="5530614" cy="3885332"/>
          </a:xfrm>
        </p:spPr>
        <p:txBody>
          <a:bodyPr/>
          <a:lstStyle/>
          <a:p>
            <a:r>
              <a:rPr lang="en-CA" sz="1800" dirty="0"/>
              <a:t>Northern Canada</a:t>
            </a:r>
          </a:p>
          <a:p>
            <a:pPr marL="174982" indent="-174982">
              <a:buFont typeface="Arial" panose="020B0604020202020204" pitchFamily="34" charset="0"/>
              <a:buChar char="•"/>
            </a:pPr>
            <a:r>
              <a:rPr lang="en-CA" sz="1800" dirty="0"/>
              <a:t>Harsh climate</a:t>
            </a:r>
          </a:p>
          <a:p>
            <a:pPr marL="174982" indent="-174982">
              <a:buFont typeface="Arial" panose="020B0604020202020204" pitchFamily="34" charset="0"/>
              <a:buChar char="•"/>
            </a:pPr>
            <a:r>
              <a:rPr lang="en-CA" sz="1800" dirty="0"/>
              <a:t>Remote conditions</a:t>
            </a:r>
          </a:p>
          <a:p>
            <a:pPr marL="174982" indent="-174982">
              <a:buFont typeface="Arial" panose="020B0604020202020204" pitchFamily="34" charset="0"/>
              <a:buChar char="•"/>
            </a:pPr>
            <a:r>
              <a:rPr lang="en-CA" sz="1800" dirty="0"/>
              <a:t>Weather not always your friend</a:t>
            </a:r>
          </a:p>
          <a:p>
            <a:endParaRPr lang="en-CA" sz="1800" dirty="0"/>
          </a:p>
          <a:p>
            <a:endParaRPr lang="en-CA" sz="1800" dirty="0"/>
          </a:p>
          <a:p>
            <a:endParaRPr lang="en-CA" sz="1800" dirty="0"/>
          </a:p>
          <a:p>
            <a:endParaRPr lang="en-CA" sz="1800" dirty="0"/>
          </a:p>
          <a:p>
            <a:endParaRPr lang="en-CA" sz="1800" dirty="0"/>
          </a:p>
          <a:p>
            <a:endParaRPr lang="en-CA" sz="1800" dirty="0"/>
          </a:p>
          <a:p>
            <a:endParaRPr lang="en-CA" sz="1800" dirty="0"/>
          </a:p>
          <a:p>
            <a:endParaRPr lang="en-CA" sz="1800" dirty="0"/>
          </a:p>
          <a:p>
            <a:endParaRPr lang="en-CA" sz="1800" dirty="0"/>
          </a:p>
          <a:p>
            <a:endParaRPr lang="en-CA" sz="1800" dirty="0"/>
          </a:p>
          <a:p>
            <a:r>
              <a:rPr lang="en-CA" sz="1800" dirty="0"/>
              <a:t>Our mines</a:t>
            </a:r>
          </a:p>
          <a:p>
            <a:pPr marL="174982" indent="-174982">
              <a:buFont typeface="Arial" panose="020B0604020202020204" pitchFamily="34" charset="0"/>
              <a:buChar char="•"/>
            </a:pPr>
            <a:r>
              <a:rPr lang="en-CA" sz="1800" dirty="0"/>
              <a:t>Tungsten </a:t>
            </a:r>
          </a:p>
          <a:p>
            <a:pPr marL="641600" lvl="1" indent="-174982">
              <a:buFont typeface="Arial" panose="020B0604020202020204" pitchFamily="34" charset="0"/>
              <a:buChar char="•"/>
            </a:pPr>
            <a:r>
              <a:rPr lang="en-CA" sz="1800" dirty="0"/>
              <a:t>only mine accessible by road 300 km 4-5 hours in good conditions</a:t>
            </a:r>
          </a:p>
          <a:p>
            <a:pPr marL="174982" indent="-174982">
              <a:buFont typeface="Arial" panose="020B0604020202020204" pitchFamily="34" charset="0"/>
              <a:buChar char="•"/>
            </a:pPr>
            <a:r>
              <a:rPr lang="en-CA" sz="1800" dirty="0"/>
              <a:t>Ekati Diamond Mine (Dominion Diamond Corporation)</a:t>
            </a:r>
          </a:p>
          <a:p>
            <a:pPr marL="641600" lvl="1" indent="-174982">
              <a:buFont typeface="Arial" panose="020B0604020202020204" pitchFamily="34" charset="0"/>
              <a:buChar char="•"/>
            </a:pPr>
            <a:r>
              <a:rPr lang="en-CA" sz="1800" dirty="0"/>
              <a:t>North America’s first Diamond mine</a:t>
            </a:r>
          </a:p>
          <a:p>
            <a:pPr marL="641600" lvl="1" indent="-174982">
              <a:buFont typeface="Arial" panose="020B0604020202020204" pitchFamily="34" charset="0"/>
              <a:buChar char="•"/>
            </a:pPr>
            <a:r>
              <a:rPr lang="en-CA" sz="1800" dirty="0"/>
              <a:t>Open pit and underground operations</a:t>
            </a:r>
          </a:p>
          <a:p>
            <a:pPr marL="641600" lvl="1" indent="-174982">
              <a:buFont typeface="Arial" panose="020B0604020202020204" pitchFamily="34" charset="0"/>
              <a:buChar char="•"/>
            </a:pPr>
            <a:r>
              <a:rPr lang="en-CA" sz="1800" dirty="0"/>
              <a:t>New ownership this year</a:t>
            </a:r>
          </a:p>
          <a:p>
            <a:pPr marL="174982" indent="-174982">
              <a:buFont typeface="Arial" panose="020B0604020202020204" pitchFamily="34" charset="0"/>
              <a:buChar char="•"/>
            </a:pPr>
            <a:r>
              <a:rPr lang="en-CA" sz="1800" dirty="0"/>
              <a:t>Diavik Diamond Mine (Rio Tinto)</a:t>
            </a:r>
          </a:p>
          <a:p>
            <a:pPr marL="641600" lvl="1" indent="-174982">
              <a:buFont typeface="Arial" panose="020B0604020202020204" pitchFamily="34" charset="0"/>
              <a:buChar char="•"/>
            </a:pPr>
            <a:r>
              <a:rPr lang="en-CA" sz="1800" dirty="0"/>
              <a:t>Moved a lake to mine</a:t>
            </a:r>
          </a:p>
          <a:p>
            <a:pPr marL="641600" lvl="1" indent="-174982">
              <a:buFont typeface="Arial" panose="020B0604020202020204" pitchFamily="34" charset="0"/>
              <a:buChar char="•"/>
            </a:pPr>
            <a:r>
              <a:rPr lang="en-CA" sz="1800" dirty="0"/>
              <a:t>Now underground</a:t>
            </a:r>
          </a:p>
          <a:p>
            <a:pPr marL="174982" indent="-174982">
              <a:buFont typeface="Arial" panose="020B0604020202020204" pitchFamily="34" charset="0"/>
              <a:buChar char="•"/>
            </a:pPr>
            <a:r>
              <a:rPr lang="en-CA" sz="1800" dirty="0"/>
              <a:t>Snap Lake Diamond Mine (DeBeers Canada)</a:t>
            </a:r>
          </a:p>
          <a:p>
            <a:pPr marL="641600" lvl="1" indent="-174982">
              <a:buFont typeface="Arial" panose="020B0604020202020204" pitchFamily="34" charset="0"/>
              <a:buChar char="•"/>
            </a:pPr>
            <a:r>
              <a:rPr lang="en-CA" sz="1800" dirty="0"/>
              <a:t>Mining a dike under a lake</a:t>
            </a:r>
          </a:p>
          <a:p>
            <a:pPr marL="174982" indent="-174982">
              <a:buFont typeface="Arial" panose="020B0604020202020204" pitchFamily="34" charset="0"/>
              <a:buChar char="•"/>
            </a:pPr>
            <a:r>
              <a:rPr lang="en-CA" sz="1800" dirty="0"/>
              <a:t>Meadowbank (Agnico Eagle)</a:t>
            </a:r>
          </a:p>
          <a:p>
            <a:pPr marL="641600" lvl="1" indent="-174982">
              <a:buFont typeface="Arial" panose="020B0604020202020204" pitchFamily="34" charset="0"/>
              <a:buChar char="•"/>
            </a:pPr>
            <a:r>
              <a:rPr lang="en-CA" sz="1800" dirty="0"/>
              <a:t>Open Pit gold mine</a:t>
            </a:r>
          </a:p>
          <a:p>
            <a:pPr marL="641600" lvl="1" indent="-174982">
              <a:buFont typeface="Arial" panose="020B0604020202020204" pitchFamily="34" charset="0"/>
              <a:buChar char="•"/>
            </a:pPr>
            <a:r>
              <a:rPr lang="en-CA" sz="1800" dirty="0"/>
              <a:t>Currently the only operating mine in Nunavut</a:t>
            </a:r>
          </a:p>
          <a:p>
            <a:r>
              <a:rPr lang="en-CA" sz="1800" dirty="0"/>
              <a:t>Projects</a:t>
            </a:r>
          </a:p>
          <a:p>
            <a:pPr marL="174982" indent="-174982">
              <a:buFont typeface="Arial" panose="020B0604020202020204" pitchFamily="34" charset="0"/>
              <a:buChar char="•"/>
            </a:pPr>
            <a:r>
              <a:rPr lang="en-CA" sz="1800" dirty="0"/>
              <a:t>Meliadine</a:t>
            </a:r>
          </a:p>
          <a:p>
            <a:pPr marL="174982" indent="-174982">
              <a:buFont typeface="Arial" panose="020B0604020202020204" pitchFamily="34" charset="0"/>
              <a:buChar char="•"/>
            </a:pPr>
            <a:r>
              <a:rPr lang="en-CA" sz="1800" dirty="0"/>
              <a:t>Prairie Creek</a:t>
            </a:r>
          </a:p>
          <a:p>
            <a:pPr marL="174982" indent="-174982">
              <a:buFont typeface="Arial" panose="020B0604020202020204" pitchFamily="34" charset="0"/>
              <a:buChar char="•"/>
            </a:pPr>
            <a:r>
              <a:rPr lang="en-CA" sz="1800" dirty="0" err="1"/>
              <a:t>Baffinland</a:t>
            </a:r>
            <a:r>
              <a:rPr lang="en-CA" sz="1800" dirty="0"/>
              <a:t> Iron Ore</a:t>
            </a:r>
            <a:endParaRPr lang="en-CA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148B5-1FB4-46A6-A8FB-995E394A71EB}" type="slidenum">
              <a:rPr lang="en-CA" smtClean="0"/>
              <a:t>2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2925345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982" indent="-174982">
              <a:buFont typeface="Arial" panose="020B0604020202020204" pitchFamily="34" charset="0"/>
              <a:buChar char="•"/>
            </a:pPr>
            <a:r>
              <a:rPr lang="en-CA" sz="1800" dirty="0"/>
              <a:t>The Resident Mine Inspector was made responsible for the Station and mine rescue services</a:t>
            </a:r>
          </a:p>
          <a:p>
            <a:endParaRPr lang="en-CA" sz="1800" dirty="0"/>
          </a:p>
          <a:p>
            <a:pPr marL="174982" indent="-174982">
              <a:buFont typeface="Arial" panose="020B0604020202020204" pitchFamily="34" charset="0"/>
              <a:buChar char="•"/>
            </a:pPr>
            <a:r>
              <a:rPr lang="en-CA" sz="1800" dirty="0"/>
              <a:t>Assisted by a Mine Rescue Superintendent who provided mine rescue training.</a:t>
            </a:r>
          </a:p>
          <a:p>
            <a:endParaRPr lang="en-CA" sz="1800" dirty="0"/>
          </a:p>
          <a:p>
            <a:pPr marL="174982" indent="-174982">
              <a:buFont typeface="Arial" panose="020B0604020202020204" pitchFamily="34" charset="0"/>
              <a:buChar char="•"/>
            </a:pPr>
            <a:r>
              <a:rPr lang="en-CA" sz="1800" dirty="0"/>
              <a:t>Equipment, training and facilities were paid for by an assessment to the operating mines</a:t>
            </a:r>
          </a:p>
          <a:p>
            <a:endParaRPr lang="en-CA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148B5-1FB4-46A6-A8FB-995E394A71EB}" type="slidenum">
              <a:rPr lang="en-CA" smtClean="0"/>
              <a:t>20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822666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z="1800" dirty="0"/>
              <a:t>The Mine Health and Safety Act in 1995 has transferred the responsibility of training mine rescue personnel to the individual mines to a standard that is maintained by the WSCC.</a:t>
            </a:r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148B5-1FB4-46A6-A8FB-995E394A71EB}" type="slidenum">
              <a:rPr lang="en-CA" smtClean="0"/>
              <a:t>21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227898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z="1800" dirty="0"/>
              <a:t>Mine Rescue competitions have been held for many years between teams from participating mines. </a:t>
            </a:r>
          </a:p>
          <a:p>
            <a:endParaRPr lang="en-CA" sz="1800" dirty="0"/>
          </a:p>
          <a:p>
            <a:r>
              <a:rPr lang="en-CA" sz="1800" dirty="0"/>
              <a:t>The overall winning team now goes to the Western Regional Mine Rescue Competition in Fernie BC. </a:t>
            </a:r>
          </a:p>
          <a:p>
            <a:endParaRPr lang="en-CA" sz="1800" dirty="0"/>
          </a:p>
          <a:p>
            <a:r>
              <a:rPr lang="en-CA" sz="1800" dirty="0"/>
              <a:t>Winners there have competed internationally.  Polaris - Nevada.  Ekati and Diavik - Donetsk, Ukraine</a:t>
            </a:r>
          </a:p>
          <a:p>
            <a:r>
              <a:rPr lang="en-CA" sz="1800" dirty="0"/>
              <a:t>Northwest territories has been a presence at the competition since 2001.  </a:t>
            </a:r>
          </a:p>
          <a:p>
            <a:endParaRPr lang="en-CA" sz="1800" dirty="0"/>
          </a:p>
          <a:p>
            <a:r>
              <a:rPr lang="en-CA" sz="1800" dirty="0"/>
              <a:t>After winning the underground contest, Diavik has won there more than any other team since it started in 1993</a:t>
            </a:r>
            <a:endParaRPr lang="en-CA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148B5-1FB4-46A6-A8FB-995E394A71EB}" type="slidenum">
              <a:rPr lang="en-CA" smtClean="0"/>
              <a:t>22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4088727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z="1800" dirty="0"/>
              <a:t>Should recognize a few people here.  </a:t>
            </a:r>
          </a:p>
          <a:p>
            <a:endParaRPr lang="en-CA" sz="1800" dirty="0"/>
          </a:p>
          <a:p>
            <a:r>
              <a:rPr lang="en-CA" sz="1800" dirty="0"/>
              <a:t>Teams from Ekati and Diavik competed in the Ukraine at the International Competition last year</a:t>
            </a:r>
            <a:endParaRPr lang="en-CA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148B5-1FB4-46A6-A8FB-995E394A71EB}" type="slidenum">
              <a:rPr lang="en-CA" smtClean="0"/>
              <a:t>23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3002722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en-CA" sz="2000" dirty="0"/>
              <a:t>Diversity &amp; Integration</a:t>
            </a:r>
          </a:p>
          <a:p>
            <a:pPr>
              <a:lnSpc>
                <a:spcPct val="200000"/>
              </a:lnSpc>
            </a:pPr>
            <a:r>
              <a:rPr lang="en-CA" sz="2000" dirty="0"/>
              <a:t>Well-trained &amp; well-disciplined units</a:t>
            </a:r>
          </a:p>
          <a:p>
            <a:pPr>
              <a:lnSpc>
                <a:spcPct val="200000"/>
              </a:lnSpc>
            </a:pPr>
            <a:r>
              <a:rPr lang="en-CA" sz="2000" dirty="0"/>
              <a:t>Cross  trained to respond to the identified risks</a:t>
            </a:r>
          </a:p>
          <a:p>
            <a:pPr>
              <a:lnSpc>
                <a:spcPct val="200000"/>
              </a:lnSpc>
            </a:pPr>
            <a:r>
              <a:rPr lang="en-CA" sz="2000" dirty="0"/>
              <a:t>Shared training</a:t>
            </a:r>
          </a:p>
          <a:p>
            <a:pPr>
              <a:lnSpc>
                <a:spcPct val="200000"/>
              </a:lnSpc>
            </a:pPr>
            <a:r>
              <a:rPr lang="en-CA" sz="2000" dirty="0"/>
              <a:t>Awareness at “neighbouring” mines</a:t>
            </a:r>
          </a:p>
          <a:p>
            <a:pPr>
              <a:lnSpc>
                <a:spcPct val="200000"/>
              </a:lnSpc>
            </a:pPr>
            <a:r>
              <a:rPr lang="en-CA" sz="2000" dirty="0"/>
              <a:t>Economics (best bang for the buck)</a:t>
            </a:r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148B5-1FB4-46A6-A8FB-995E394A71EB}" type="slidenum">
              <a:rPr lang="en-CA" smtClean="0"/>
              <a:t>24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1088010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z="2000" dirty="0"/>
              <a:t>Continue the integration of Surface Emergency Response/ERT with “Mine Rescue”</a:t>
            </a:r>
          </a:p>
          <a:p>
            <a:endParaRPr lang="en-CA" sz="2000" dirty="0"/>
          </a:p>
          <a:p>
            <a:r>
              <a:rPr lang="en-CA" sz="2000" dirty="0"/>
              <a:t>Prevention – Proactive safety allows us to stop “fighting fires” and address training for response to other risks.</a:t>
            </a:r>
          </a:p>
          <a:p>
            <a:endParaRPr lang="en-CA" sz="2000" dirty="0"/>
          </a:p>
          <a:p>
            <a:r>
              <a:rPr lang="en-CA" sz="2000" dirty="0"/>
              <a:t>Because we recruit members with previous emergency response training, we pay that back by providing Emergency Response Training that members can take home to their communities. </a:t>
            </a:r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148B5-1FB4-46A6-A8FB-995E394A71EB}" type="slidenum">
              <a:rPr lang="en-CA" smtClean="0"/>
              <a:t>25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6846425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148B5-1FB4-46A6-A8FB-995E394A71EB}" type="slidenum">
              <a:rPr lang="en-CA" smtClean="0"/>
              <a:t>26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61029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z="1800" dirty="0"/>
              <a:t>Largest single jurisdiction in area </a:t>
            </a:r>
          </a:p>
          <a:p>
            <a:r>
              <a:rPr lang="en-CA" sz="1800" dirty="0"/>
              <a:t>3,439,296 km</a:t>
            </a:r>
            <a:r>
              <a:rPr lang="en-CA" sz="1800" baseline="30000" dirty="0"/>
              <a:t>2 </a:t>
            </a:r>
            <a:r>
              <a:rPr lang="en-CA" sz="1800" dirty="0"/>
              <a:t>- 1,330,000 mi</a:t>
            </a:r>
            <a:r>
              <a:rPr lang="en-CA" sz="1800" baseline="30000" dirty="0"/>
              <a:t>2</a:t>
            </a:r>
          </a:p>
          <a:p>
            <a:endParaRPr lang="en-CA" sz="1800" baseline="30000" dirty="0"/>
          </a:p>
          <a:p>
            <a:r>
              <a:rPr lang="en-CA" sz="1800" dirty="0"/>
              <a:t>Smallest population 80,000</a:t>
            </a:r>
          </a:p>
          <a:p>
            <a:endParaRPr lang="en-CA" sz="1800" dirty="0"/>
          </a:p>
          <a:p>
            <a:r>
              <a:rPr lang="en-CA" sz="1800" dirty="0"/>
              <a:t>Vast distances </a:t>
            </a:r>
          </a:p>
          <a:p>
            <a:r>
              <a:rPr lang="en-CA" sz="1800" dirty="0"/>
              <a:t>2,238 km - 1,390 miles  Mary River to Cantung</a:t>
            </a:r>
          </a:p>
          <a:p>
            <a:endParaRPr lang="en-CA" sz="1800" dirty="0"/>
          </a:p>
          <a:p>
            <a:r>
              <a:rPr lang="en-CA" sz="1800" dirty="0"/>
              <a:t>Many stories told of the heroes in the air and on the ground</a:t>
            </a:r>
            <a:endParaRPr lang="en-CA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148B5-1FB4-46A6-A8FB-995E394A71EB}" type="slidenum">
              <a:rPr lang="en-CA" smtClean="0"/>
              <a:t>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226672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z="1800" dirty="0"/>
              <a:t>Fires</a:t>
            </a:r>
          </a:p>
          <a:p>
            <a:pPr marL="174982" indent="-174982">
              <a:buFont typeface="Arial" panose="020B0604020202020204" pitchFamily="34" charset="0"/>
              <a:buChar char="•"/>
            </a:pPr>
            <a:r>
              <a:rPr lang="en-CA" sz="1800" dirty="0"/>
              <a:t>Not to many  major fires underground</a:t>
            </a:r>
          </a:p>
          <a:p>
            <a:pPr marL="174982" indent="-174982">
              <a:buFont typeface="Arial" panose="020B0604020202020204" pitchFamily="34" charset="0"/>
              <a:buChar char="•"/>
            </a:pPr>
            <a:r>
              <a:rPr lang="en-CA" sz="1800" dirty="0"/>
              <a:t>Some major losses on surface</a:t>
            </a:r>
          </a:p>
          <a:p>
            <a:pPr marL="641600" lvl="1" indent="-174982">
              <a:buFont typeface="Arial" panose="020B0604020202020204" pitchFamily="34" charset="0"/>
              <a:buChar char="•"/>
            </a:pPr>
            <a:r>
              <a:rPr lang="en-CA" sz="1800" dirty="0"/>
              <a:t>Kitchens and mobile equipment</a:t>
            </a:r>
          </a:p>
          <a:p>
            <a:r>
              <a:rPr lang="en-CA" sz="1800" dirty="0"/>
              <a:t>Vehicle Incidents, transport and Ice Roads</a:t>
            </a:r>
          </a:p>
          <a:p>
            <a:r>
              <a:rPr lang="en-CA" sz="1800" dirty="0"/>
              <a:t>Some spill Response</a:t>
            </a:r>
          </a:p>
          <a:p>
            <a:r>
              <a:rPr lang="en-CA" sz="1800" dirty="0"/>
              <a:t>Wildlife</a:t>
            </a:r>
          </a:p>
          <a:p>
            <a:pPr marL="174982" indent="-174982">
              <a:buFont typeface="Arial" panose="020B0604020202020204" pitchFamily="34" charset="0"/>
              <a:buChar char="•"/>
            </a:pPr>
            <a:r>
              <a:rPr lang="en-CA" sz="1800" dirty="0"/>
              <a:t>One mine nearly 7,000 ERT hours for bear control during early construction</a:t>
            </a:r>
          </a:p>
          <a:p>
            <a:pPr marL="174982" indent="-174982">
              <a:buFont typeface="Arial" panose="020B0604020202020204" pitchFamily="34" charset="0"/>
              <a:buChar char="•"/>
            </a:pPr>
            <a:r>
              <a:rPr lang="en-CA" sz="1800" dirty="0"/>
              <a:t>Two fire in camp caused by wolverine chewing on heat trace insulation</a:t>
            </a:r>
          </a:p>
          <a:p>
            <a:pPr marL="174982" indent="-174982">
              <a:buFont typeface="Arial" panose="020B0604020202020204" pitchFamily="34" charset="0"/>
              <a:buChar char="•"/>
            </a:pPr>
            <a:r>
              <a:rPr lang="en-CA" sz="1800" dirty="0"/>
              <a:t>We work within the animal kingdom everyday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148B5-1FB4-46A6-A8FB-995E394A71EB}" type="slidenum">
              <a:rPr lang="en-CA" smtClean="0"/>
              <a:t>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993112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z="2400" dirty="0"/>
              <a:t>Exploration</a:t>
            </a:r>
          </a:p>
          <a:p>
            <a:endParaRPr lang="en-CA" sz="2400" dirty="0"/>
          </a:p>
          <a:p>
            <a:r>
              <a:rPr lang="en-CA" sz="2400" dirty="0"/>
              <a:t>Underground mining</a:t>
            </a:r>
          </a:p>
          <a:p>
            <a:endParaRPr lang="en-CA" sz="2400" dirty="0"/>
          </a:p>
          <a:p>
            <a:r>
              <a:rPr lang="en-CA" sz="2400" dirty="0"/>
              <a:t>Fuel storage several million litre storage on each site </a:t>
            </a:r>
          </a:p>
          <a:p>
            <a:r>
              <a:rPr lang="en-CA" sz="2400" dirty="0"/>
              <a:t>Fuel transportation ice road and air freight</a:t>
            </a:r>
          </a:p>
          <a:p>
            <a:endParaRPr lang="en-CA" sz="2400" dirty="0"/>
          </a:p>
          <a:p>
            <a:r>
              <a:rPr lang="en-CA" sz="2400" dirty="0"/>
              <a:t>Construction</a:t>
            </a:r>
          </a:p>
          <a:p>
            <a:endParaRPr lang="en-CA" sz="2400" dirty="0"/>
          </a:p>
          <a:p>
            <a:r>
              <a:rPr lang="en-CA" sz="2400" dirty="0"/>
              <a:t>Open pits</a:t>
            </a:r>
            <a:endParaRPr lang="en-CA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148B5-1FB4-46A6-A8FB-995E394A71EB}" type="slidenum">
              <a:rPr lang="en-CA" smtClean="0"/>
              <a:t>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659544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z="2000" dirty="0"/>
              <a:t>Lupin Mine</a:t>
            </a:r>
          </a:p>
          <a:p>
            <a:pPr marL="174982" indent="-174982">
              <a:buFont typeface="Arial" panose="020B0604020202020204" pitchFamily="34" charset="0"/>
              <a:buChar char="•"/>
            </a:pPr>
            <a:r>
              <a:rPr lang="en-CA" sz="2000" dirty="0"/>
              <a:t>The mean annual air temperature is -11C</a:t>
            </a:r>
          </a:p>
          <a:p>
            <a:pPr marL="174982" indent="-174982">
              <a:buFont typeface="Arial" panose="020B0604020202020204" pitchFamily="34" charset="0"/>
              <a:buChar char="•"/>
            </a:pPr>
            <a:r>
              <a:rPr lang="en-CA" sz="2000" dirty="0"/>
              <a:t>The annual extreme values range from -49C to +31C </a:t>
            </a:r>
          </a:p>
          <a:p>
            <a:r>
              <a:rPr lang="en-CA" sz="2000" dirty="0" err="1"/>
              <a:t>Nanisivik</a:t>
            </a:r>
            <a:endParaRPr lang="en-CA" sz="2000" dirty="0"/>
          </a:p>
          <a:p>
            <a:pPr marL="174982" indent="-174982">
              <a:buFont typeface="Arial" panose="020B0604020202020204" pitchFamily="34" charset="0"/>
              <a:buChar char="•"/>
            </a:pPr>
            <a:r>
              <a:rPr lang="en-CA" sz="2000" dirty="0"/>
              <a:t>The mean annual air temperature is -15C</a:t>
            </a:r>
          </a:p>
          <a:p>
            <a:pPr marL="174982" indent="-174982">
              <a:buFont typeface="Arial" panose="020B0604020202020204" pitchFamily="34" charset="0"/>
              <a:buChar char="•"/>
            </a:pPr>
            <a:r>
              <a:rPr lang="en-CA" sz="2000" dirty="0"/>
              <a:t>The annual extreme values range from -72C to +18C </a:t>
            </a:r>
          </a:p>
          <a:p>
            <a:pPr marL="174982" indent="-174982">
              <a:buFont typeface="Arial" panose="020B0604020202020204" pitchFamily="34" charset="0"/>
              <a:buChar char="•"/>
            </a:pPr>
            <a:r>
              <a:rPr lang="en-CA" sz="2000" dirty="0"/>
              <a:t>Underground temperature was maintained at ~ -13 C</a:t>
            </a:r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148B5-1FB4-46A6-A8FB-995E394A71EB}" type="slidenum">
              <a:rPr lang="en-CA" smtClean="0"/>
              <a:t>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134859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z="2000" dirty="0"/>
              <a:t>And we fly everywhere</a:t>
            </a:r>
          </a:p>
          <a:p>
            <a:pPr marL="233309" indent="-233309">
              <a:buFont typeface="Arial" panose="020B0604020202020204" pitchFamily="34" charset="0"/>
              <a:buChar char="•"/>
            </a:pPr>
            <a:r>
              <a:rPr lang="en-CA" sz="2000" dirty="0"/>
              <a:t>Twin Otter	</a:t>
            </a:r>
          </a:p>
          <a:p>
            <a:pPr marL="233309" indent="-233309">
              <a:buFont typeface="Arial" panose="020B0604020202020204" pitchFamily="34" charset="0"/>
              <a:buChar char="•"/>
            </a:pPr>
            <a:r>
              <a:rPr lang="en-CA" sz="2000" dirty="0"/>
              <a:t>Mi-26 and the </a:t>
            </a:r>
            <a:r>
              <a:rPr lang="en-CA" sz="2000" dirty="0" err="1"/>
              <a:t>Antonov</a:t>
            </a:r>
            <a:r>
              <a:rPr lang="en-CA" sz="2000" dirty="0"/>
              <a:t> have both been used when the ice road failed</a:t>
            </a:r>
          </a:p>
          <a:p>
            <a:pPr marL="233309" indent="-233309">
              <a:buFont typeface="Arial" panose="020B0604020202020204" pitchFamily="34" charset="0"/>
              <a:buChar char="•"/>
            </a:pPr>
            <a:r>
              <a:rPr lang="en-CA" sz="2000" dirty="0"/>
              <a:t>King-Air</a:t>
            </a:r>
          </a:p>
          <a:p>
            <a:pPr marL="233309" indent="-233309">
              <a:buFont typeface="Arial" panose="020B0604020202020204" pitchFamily="34" charset="0"/>
              <a:buChar char="•"/>
            </a:pPr>
            <a:r>
              <a:rPr lang="en-CA" sz="2000" dirty="0"/>
              <a:t>ATR</a:t>
            </a:r>
          </a:p>
          <a:p>
            <a:pPr marL="233309" indent="-233309">
              <a:buFont typeface="Arial" panose="020B0604020202020204" pitchFamily="34" charset="0"/>
              <a:buChar char="•"/>
            </a:pPr>
            <a:r>
              <a:rPr lang="en-CA" sz="2000" dirty="0"/>
              <a:t>Boeing 737-200</a:t>
            </a:r>
          </a:p>
          <a:p>
            <a:pPr marL="233309" indent="-233309">
              <a:buFont typeface="Arial" panose="020B0604020202020204" pitchFamily="34" charset="0"/>
              <a:buChar char="•"/>
            </a:pPr>
            <a:r>
              <a:rPr lang="en-CA" sz="2000" dirty="0"/>
              <a:t>Beech 1700</a:t>
            </a:r>
          </a:p>
          <a:p>
            <a:pPr marL="233309" indent="-233309">
              <a:buFont typeface="Arial" panose="020B0604020202020204" pitchFamily="34" charset="0"/>
              <a:buChar char="•"/>
            </a:pPr>
            <a:r>
              <a:rPr lang="en-CA" sz="2000" dirty="0"/>
              <a:t>Several configurations of single and twin engine helicopters mostly for exploration and environmental monitoring</a:t>
            </a:r>
          </a:p>
          <a:p>
            <a:pPr marL="233309" indent="-233309">
              <a:buFont typeface="Arial" panose="020B0604020202020204" pitchFamily="34" charset="0"/>
              <a:buChar char="•"/>
            </a:pPr>
            <a:r>
              <a:rPr lang="en-CA" sz="2000" dirty="0"/>
              <a:t>Dash 7 and Dash 8</a:t>
            </a:r>
          </a:p>
          <a:p>
            <a:pPr marL="233309" indent="-233309">
              <a:buFont typeface="Arial" panose="020B0604020202020204" pitchFamily="34" charset="0"/>
              <a:buChar char="•"/>
            </a:pPr>
            <a:r>
              <a:rPr lang="en-CA" sz="2000" dirty="0"/>
              <a:t>Hercules transport</a:t>
            </a:r>
            <a:endParaRPr lang="en-CA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148B5-1FB4-46A6-A8FB-995E394A71EB}" type="slidenum">
              <a:rPr lang="en-CA" smtClean="0"/>
              <a:t>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578398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z="1800" dirty="0"/>
              <a:t>A number of the mines have combined all of the emergency response capabilities in one emergency response team</a:t>
            </a:r>
          </a:p>
          <a:p>
            <a:endParaRPr lang="en-CA" sz="1800" dirty="0"/>
          </a:p>
          <a:p>
            <a:r>
              <a:rPr lang="en-CA" sz="1800" dirty="0"/>
              <a:t>ERT is established  in most mine developments as a component of the initial start-up.  </a:t>
            </a:r>
            <a:endParaRPr lang="en-CA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148B5-1FB4-46A6-A8FB-995E394A71EB}" type="slidenum">
              <a:rPr lang="en-CA" smtClean="0"/>
              <a:t>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700307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ctr"/>
            <a:r>
              <a:rPr lang="en-CA" sz="1800" dirty="0">
                <a:solidFill>
                  <a:srgbClr val="000000"/>
                </a:solidFill>
                <a:ea typeface="Times New Roman"/>
                <a:cs typeface="Times New Roman"/>
              </a:rPr>
              <a:t>Certificates Issued </a:t>
            </a:r>
            <a:r>
              <a:rPr lang="en-CA" sz="1800" dirty="0">
                <a:solidFill>
                  <a:srgbClr val="000000"/>
                </a:solidFill>
                <a:ea typeface="Times New Roman"/>
                <a:cs typeface="Times New Roman"/>
              </a:rPr>
              <a:t>1946-2011 3200</a:t>
            </a:r>
            <a:endParaRPr lang="en-CA" sz="1800" dirty="0"/>
          </a:p>
          <a:p>
            <a:pPr fontAlgn="ctr">
              <a:lnSpc>
                <a:spcPct val="150000"/>
              </a:lnSpc>
            </a:pPr>
            <a:r>
              <a:rPr lang="en-CA" sz="1800" dirty="0">
                <a:solidFill>
                  <a:srgbClr val="000000"/>
                </a:solidFill>
                <a:ea typeface="Times New Roman"/>
                <a:cs typeface="Times New Roman"/>
              </a:rPr>
              <a:t>Current </a:t>
            </a:r>
            <a:r>
              <a:rPr lang="en-CA" sz="1800" dirty="0">
                <a:solidFill>
                  <a:srgbClr val="000000"/>
                </a:solidFill>
                <a:ea typeface="Times New Roman"/>
                <a:cs typeface="Times New Roman"/>
              </a:rPr>
              <a:t>Personnel 285 </a:t>
            </a:r>
            <a:r>
              <a:rPr lang="en-CA" sz="1800" dirty="0">
                <a:solidFill>
                  <a:srgbClr val="000000"/>
                </a:solidFill>
                <a:ea typeface="Times New Roman"/>
                <a:cs typeface="Times New Roman"/>
              </a:rPr>
              <a:t>Active </a:t>
            </a:r>
            <a:r>
              <a:rPr lang="en-CA" sz="1800" dirty="0">
                <a:solidFill>
                  <a:srgbClr val="000000"/>
                </a:solidFill>
                <a:ea typeface="Times New Roman"/>
                <a:cs typeface="Times New Roman"/>
              </a:rPr>
              <a:t>Personnel</a:t>
            </a:r>
            <a:endParaRPr lang="en-CA" sz="1800" dirty="0"/>
          </a:p>
          <a:p>
            <a:pPr fontAlgn="ctr">
              <a:lnSpc>
                <a:spcPct val="150000"/>
              </a:lnSpc>
            </a:pPr>
            <a:r>
              <a:rPr lang="en-CA" sz="1800" dirty="0">
                <a:solidFill>
                  <a:srgbClr val="000000"/>
                </a:solidFill>
                <a:ea typeface="Times New Roman"/>
                <a:cs typeface="Times New Roman"/>
              </a:rPr>
              <a:t>Hours of </a:t>
            </a:r>
            <a:r>
              <a:rPr lang="en-CA" sz="1800" dirty="0">
                <a:solidFill>
                  <a:srgbClr val="000000"/>
                </a:solidFill>
                <a:ea typeface="Times New Roman"/>
                <a:cs typeface="Times New Roman"/>
              </a:rPr>
              <a:t>Training/Response </a:t>
            </a:r>
            <a:r>
              <a:rPr lang="en-CA" sz="1800" u="sng" dirty="0">
                <a:solidFill>
                  <a:srgbClr val="000000"/>
                </a:solidFill>
                <a:ea typeface="Times New Roman"/>
                <a:cs typeface="Times New Roman"/>
              </a:rPr>
              <a:t>2011</a:t>
            </a:r>
            <a:r>
              <a:rPr lang="en-CA" sz="1800" dirty="0"/>
              <a:t> </a:t>
            </a:r>
            <a:r>
              <a:rPr lang="en-CA" sz="1800" dirty="0">
                <a:solidFill>
                  <a:srgbClr val="000000"/>
                </a:solidFill>
                <a:ea typeface="Times New Roman"/>
                <a:cs typeface="Times New Roman"/>
              </a:rPr>
              <a:t>31,673 </a:t>
            </a:r>
            <a:r>
              <a:rPr lang="en-CA" sz="1800" u="sng" dirty="0">
                <a:solidFill>
                  <a:srgbClr val="000000"/>
                </a:solidFill>
                <a:ea typeface="Times New Roman"/>
                <a:cs typeface="Times New Roman"/>
              </a:rPr>
              <a:t>2012</a:t>
            </a:r>
            <a:r>
              <a:rPr lang="en-CA" sz="1800" dirty="0">
                <a:solidFill>
                  <a:srgbClr val="000000"/>
                </a:solidFill>
                <a:ea typeface="Times New Roman"/>
                <a:cs typeface="Times New Roman"/>
              </a:rPr>
              <a:t> 64,393</a:t>
            </a:r>
            <a:endParaRPr lang="en-CA" sz="1800" dirty="0"/>
          </a:p>
          <a:p>
            <a:pPr fontAlgn="ctr"/>
            <a:r>
              <a:rPr lang="en-CA" sz="1800" dirty="0">
                <a:solidFill>
                  <a:srgbClr val="000000"/>
                </a:solidFill>
                <a:ea typeface="Times New Roman"/>
                <a:cs typeface="Times New Roman"/>
              </a:rPr>
              <a:t>Certificates </a:t>
            </a:r>
            <a:r>
              <a:rPr lang="en-CA" sz="1800" dirty="0">
                <a:solidFill>
                  <a:srgbClr val="000000"/>
                </a:solidFill>
                <a:ea typeface="Times New Roman"/>
                <a:cs typeface="Times New Roman"/>
              </a:rPr>
              <a:t>Issued 45-50 in recent years</a:t>
            </a:r>
            <a:endParaRPr lang="en-CA" sz="1800" dirty="0"/>
          </a:p>
          <a:p>
            <a:pPr marL="291636" indent="-291636">
              <a:buFont typeface="Arial" pitchFamily="34" charset="0"/>
              <a:buChar char="•"/>
            </a:pPr>
            <a:r>
              <a:rPr lang="en-CA" sz="1800" dirty="0"/>
              <a:t>Emergency Response Personnel receive an initial Basic Mine Rescue Course:  Surface, Underground or Combined</a:t>
            </a:r>
          </a:p>
          <a:p>
            <a:pPr marL="291636" indent="-291636">
              <a:buFont typeface="Arial" pitchFamily="34" charset="0"/>
              <a:buChar char="•"/>
            </a:pPr>
            <a:r>
              <a:rPr lang="en-CA" sz="1800" dirty="0"/>
              <a:t>Emergency Medical Training:  Standard First Aid/CPR, EMFR, EMT</a:t>
            </a:r>
          </a:p>
          <a:p>
            <a:pPr marL="291636" indent="-291636">
              <a:buFont typeface="Arial" pitchFamily="34" charset="0"/>
              <a:buChar char="•"/>
            </a:pPr>
            <a:r>
              <a:rPr lang="en-CA" sz="1800" dirty="0"/>
              <a:t>Advanced Training:  NFPA 1001-1081,  Rope Rescue, Ice Rescue, Hazmat, Crash Fire Rescue, Vehicle Extrication</a:t>
            </a:r>
          </a:p>
          <a:p>
            <a:endParaRPr lang="en-CA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148B5-1FB4-46A6-A8FB-995E394A71EB}" type="slidenum">
              <a:rPr lang="en-CA" smtClean="0"/>
              <a:t>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379249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DD507-05F8-4209-B317-5373E3ABD63A}" type="datetimeFigureOut">
              <a:rPr lang="en-CA" smtClean="0"/>
              <a:t>04/10/2013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8AE18-AF86-44C5-B8B9-A10D00C05622}" type="slidenum">
              <a:rPr lang="en-CA" smtClean="0"/>
              <a:t>‹#›</a:t>
            </a:fld>
            <a:endParaRPr lang="en-CA" dirty="0"/>
          </a:p>
        </p:txBody>
      </p:sp>
      <p:sp>
        <p:nvSpPr>
          <p:cNvPr id="8" name="Title 1"/>
          <p:cNvSpPr txBox="1">
            <a:spLocks/>
          </p:cNvSpPr>
          <p:nvPr userDrawn="1"/>
        </p:nvSpPr>
        <p:spPr>
          <a:xfrm>
            <a:off x="395536" y="332656"/>
            <a:ext cx="7772400" cy="432048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CA" sz="1600" b="1" dirty="0" smtClean="0"/>
              <a:t>Emergency Response in the Northwest Territories and Nunavut</a:t>
            </a:r>
            <a:endParaRPr lang="en-CA" sz="1600" b="1" dirty="0"/>
          </a:p>
        </p:txBody>
      </p:sp>
    </p:spTree>
    <p:extLst>
      <p:ext uri="{BB962C8B-B14F-4D97-AF65-F5344CB8AC3E}">
        <p14:creationId xmlns:p14="http://schemas.microsoft.com/office/powerpoint/2010/main" val="1904250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DD507-05F8-4209-B317-5373E3ABD63A}" type="datetimeFigureOut">
              <a:rPr lang="en-CA" smtClean="0"/>
              <a:t>04/10/2013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8AE18-AF86-44C5-B8B9-A10D00C05622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449494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DD507-05F8-4209-B317-5373E3ABD63A}" type="datetimeFigureOut">
              <a:rPr lang="en-CA" smtClean="0"/>
              <a:t>04/10/2013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8AE18-AF86-44C5-B8B9-A10D00C05622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2136608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3"/>
            <a:ext cx="8229600" cy="4176464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DD507-05F8-4209-B317-5373E3ABD63A}" type="datetimeFigureOut">
              <a:rPr lang="en-CA" smtClean="0"/>
              <a:t>04/10/2013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8AE18-AF86-44C5-B8B9-A10D00C05622}" type="slidenum">
              <a:rPr lang="en-CA" smtClean="0"/>
              <a:t>‹#›</a:t>
            </a:fld>
            <a:endParaRPr lang="en-CA" dirty="0"/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395536" y="332656"/>
            <a:ext cx="7772400" cy="432048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CA" sz="1600" b="1" dirty="0" smtClean="0"/>
              <a:t>Emergency Response in the Northwest Territories and Nunavut</a:t>
            </a:r>
            <a:endParaRPr lang="en-CA" sz="1600" b="1" dirty="0"/>
          </a:p>
        </p:txBody>
      </p:sp>
    </p:spTree>
    <p:extLst>
      <p:ext uri="{BB962C8B-B14F-4D97-AF65-F5344CB8AC3E}">
        <p14:creationId xmlns:p14="http://schemas.microsoft.com/office/powerpoint/2010/main" val="3814620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DD507-05F8-4209-B317-5373E3ABD63A}" type="datetimeFigureOut">
              <a:rPr lang="en-CA" smtClean="0"/>
              <a:t>04/10/2013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8AE18-AF86-44C5-B8B9-A10D00C05622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073118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DD507-05F8-4209-B317-5373E3ABD63A}" type="datetimeFigureOut">
              <a:rPr lang="en-CA" smtClean="0"/>
              <a:t>04/10/2013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8AE18-AF86-44C5-B8B9-A10D00C05622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214566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DD507-05F8-4209-B317-5373E3ABD63A}" type="datetimeFigureOut">
              <a:rPr lang="en-CA" smtClean="0"/>
              <a:t>04/10/2013</a:t>
            </a:fld>
            <a:endParaRPr lang="en-C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8AE18-AF86-44C5-B8B9-A10D00C05622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949828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DD507-05F8-4209-B317-5373E3ABD63A}" type="datetimeFigureOut">
              <a:rPr lang="en-CA" smtClean="0"/>
              <a:t>04/10/2013</a:t>
            </a:fld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8AE18-AF86-44C5-B8B9-A10D00C05622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475226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DD507-05F8-4209-B317-5373E3ABD63A}" type="datetimeFigureOut">
              <a:rPr lang="en-CA" smtClean="0"/>
              <a:t>04/10/2013</a:t>
            </a:fld>
            <a:endParaRPr lang="en-C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8AE18-AF86-44C5-B8B9-A10D00C05622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922769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DD507-05F8-4209-B317-5373E3ABD63A}" type="datetimeFigureOut">
              <a:rPr lang="en-CA" smtClean="0"/>
              <a:t>04/10/2013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8AE18-AF86-44C5-B8B9-A10D00C05622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1483430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 userDrawn="1"/>
        </p:nvSpPr>
        <p:spPr>
          <a:xfrm>
            <a:off x="395536" y="332656"/>
            <a:ext cx="7772400" cy="432048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CA" sz="1600" b="1" dirty="0" smtClean="0"/>
              <a:t>Emergency Response in the Northwest Territories and Nunavut</a:t>
            </a:r>
            <a:endParaRPr lang="en-CA" sz="1600" b="1" dirty="0"/>
          </a:p>
        </p:txBody>
      </p:sp>
    </p:spTree>
    <p:extLst>
      <p:ext uri="{BB962C8B-B14F-4D97-AF65-F5344CB8AC3E}">
        <p14:creationId xmlns:p14="http://schemas.microsoft.com/office/powerpoint/2010/main" val="2740576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1DD507-05F8-4209-B317-5373E3ABD63A}" type="datetimeFigureOut">
              <a:rPr lang="en-CA" smtClean="0"/>
              <a:t>04/10/2013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98AE18-AF86-44C5-B8B9-A10D00C05622}" type="slidenum">
              <a:rPr lang="en-CA" smtClean="0"/>
              <a:t>‹#›</a:t>
            </a:fld>
            <a:endParaRPr lang="en-CA" dirty="0"/>
          </a:p>
        </p:txBody>
      </p:sp>
      <p:pic>
        <p:nvPicPr>
          <p:cNvPr id="8" name="Picture 7" descr="0009-339PPT24_02_11_BDY2.jpg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903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tiff"/><Relationship Id="rId9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pn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10" Type="http://schemas.openxmlformats.org/officeDocument/2006/relationships/image" Target="../media/image25.png"/><Relationship Id="rId4" Type="http://schemas.openxmlformats.org/officeDocument/2006/relationships/image" Target="../media/image19.jpeg"/><Relationship Id="rId9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2097070"/>
            <a:ext cx="5400600" cy="3783693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600" y="1052736"/>
            <a:ext cx="7344816" cy="2880320"/>
          </a:xfrm>
        </p:spPr>
        <p:txBody>
          <a:bodyPr>
            <a:noAutofit/>
          </a:bodyPr>
          <a:lstStyle/>
          <a:p>
            <a:r>
              <a:rPr lang="en-CA" sz="5400" dirty="0" smtClean="0">
                <a:solidFill>
                  <a:schemeClr val="tx2"/>
                </a:solidFill>
              </a:rPr>
              <a:t>Diversity &amp; Integration</a:t>
            </a:r>
          </a:p>
          <a:p>
            <a:r>
              <a:rPr lang="en-CA" sz="3600" dirty="0" smtClean="0">
                <a:solidFill>
                  <a:schemeClr val="tx2"/>
                </a:solidFill>
              </a:rPr>
              <a:t>Mine Rescue in Harsh Conditions </a:t>
            </a:r>
            <a:br>
              <a:rPr lang="en-CA" sz="3600" dirty="0" smtClean="0">
                <a:solidFill>
                  <a:schemeClr val="tx2"/>
                </a:solidFill>
              </a:rPr>
            </a:br>
            <a:r>
              <a:rPr lang="en-CA" sz="3600" dirty="0" smtClean="0">
                <a:solidFill>
                  <a:schemeClr val="tx2"/>
                </a:solidFill>
              </a:rPr>
              <a:t>and Remote Areas</a:t>
            </a:r>
            <a:endParaRPr lang="en-CA" sz="3600" dirty="0">
              <a:solidFill>
                <a:schemeClr val="tx2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3238985"/>
            <a:ext cx="4032448" cy="2639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3763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/>
          <a:lstStyle/>
          <a:p>
            <a:r>
              <a:rPr lang="en-CA" dirty="0" smtClean="0"/>
              <a:t>Training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r>
              <a:rPr lang="en-CA" dirty="0" smtClean="0"/>
              <a:t>Instructors are certified upon successful presentation of a course audited by the Mine Rescue Coordinator / Inspector of Mines of the WSCC.  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67208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720080"/>
          </a:xfrm>
        </p:spPr>
        <p:txBody>
          <a:bodyPr/>
          <a:lstStyle/>
          <a:p>
            <a:pPr marL="285750" indent="-285750"/>
            <a:r>
              <a:rPr lang="en-CA" dirty="0"/>
              <a:t>Basic Mine Rescue </a:t>
            </a:r>
            <a:r>
              <a:rPr lang="en-CA" dirty="0" smtClean="0"/>
              <a:t>Course  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84784"/>
            <a:ext cx="8352928" cy="4248472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CA" dirty="0" smtClean="0"/>
              <a:t>Underground Mine Rescue</a:t>
            </a:r>
          </a:p>
          <a:p>
            <a:pPr lvl="1">
              <a:lnSpc>
                <a:spcPct val="150000"/>
              </a:lnSpc>
            </a:pPr>
            <a:r>
              <a:rPr lang="en-CA" dirty="0" smtClean="0"/>
              <a:t>BC Underground Mine Rescue course outline</a:t>
            </a:r>
          </a:p>
          <a:p>
            <a:pPr lvl="1">
              <a:lnSpc>
                <a:spcPct val="150000"/>
              </a:lnSpc>
            </a:pPr>
            <a:r>
              <a:rPr lang="en-CA" dirty="0" smtClean="0"/>
              <a:t>Modified to meet site equipment &amp; requirements</a:t>
            </a:r>
          </a:p>
          <a:p>
            <a:pPr lvl="1">
              <a:lnSpc>
                <a:spcPct val="150000"/>
              </a:lnSpc>
            </a:pPr>
            <a:r>
              <a:rPr lang="en-CA" dirty="0" smtClean="0"/>
              <a:t>Forty Hours</a:t>
            </a:r>
          </a:p>
          <a:p>
            <a:pPr lvl="1">
              <a:lnSpc>
                <a:spcPct val="150000"/>
              </a:lnSpc>
            </a:pPr>
            <a:r>
              <a:rPr lang="en-CA" dirty="0" smtClean="0"/>
              <a:t>“Company” instructors and evaluators</a:t>
            </a:r>
          </a:p>
          <a:p>
            <a:pPr lvl="1">
              <a:lnSpc>
                <a:spcPct val="150000"/>
              </a:lnSpc>
            </a:pPr>
            <a:r>
              <a:rPr lang="en-CA" dirty="0" smtClean="0"/>
              <a:t>Certificate issued by WSCC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9076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Surface </a:t>
            </a:r>
            <a:r>
              <a:rPr lang="en-CA" dirty="0"/>
              <a:t>Mine </a:t>
            </a:r>
            <a:r>
              <a:rPr lang="en-CA" dirty="0" smtClean="0"/>
              <a:t>Rescue</a:t>
            </a:r>
          </a:p>
          <a:p>
            <a:pPr lvl="1">
              <a:spcBef>
                <a:spcPts val="0"/>
              </a:spcBef>
            </a:pPr>
            <a:r>
              <a:rPr lang="en-CA" dirty="0" smtClean="0"/>
              <a:t>BC Surface Mine Rescue Course Outline, </a:t>
            </a:r>
            <a:br>
              <a:rPr lang="en-CA" dirty="0" smtClean="0"/>
            </a:br>
            <a:r>
              <a:rPr lang="en-CA" dirty="0" smtClean="0"/>
              <a:t>or NWT Firefighter I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CA" dirty="0"/>
              <a:t>Modified to meet site equipment </a:t>
            </a:r>
            <a:r>
              <a:rPr lang="en-CA" dirty="0" smtClean="0"/>
              <a:t>&amp; requirements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CA" dirty="0" smtClean="0"/>
              <a:t>Forty hours</a:t>
            </a:r>
            <a:endParaRPr lang="en-CA" dirty="0"/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CA" dirty="0"/>
              <a:t>“Company” instructors and evaluators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CA" dirty="0"/>
              <a:t>Certificate issued by </a:t>
            </a:r>
            <a:r>
              <a:rPr lang="en-CA" dirty="0" smtClean="0"/>
              <a:t>WSCC</a:t>
            </a:r>
            <a:endParaRPr lang="en-CA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764704"/>
            <a:ext cx="8229600" cy="72008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85750" indent="-285750"/>
            <a:r>
              <a:rPr lang="en-CA" dirty="0" smtClean="0"/>
              <a:t>Basic Mine Rescue Course  </a:t>
            </a:r>
            <a:endParaRPr lang="en-C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04664"/>
            <a:ext cx="2548278" cy="16910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408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CA" sz="4600" dirty="0" smtClean="0"/>
              <a:t>Combined Basic Course</a:t>
            </a:r>
          </a:p>
          <a:p>
            <a:pPr marL="457200" lvl="2" indent="-457200">
              <a:lnSpc>
                <a:spcPct val="170000"/>
              </a:lnSpc>
              <a:spcBef>
                <a:spcPts val="0"/>
              </a:spcBef>
            </a:pPr>
            <a:r>
              <a:rPr lang="en-CA" sz="3600" dirty="0"/>
              <a:t>BC </a:t>
            </a:r>
            <a:r>
              <a:rPr lang="en-CA" sz="3600" dirty="0" smtClean="0"/>
              <a:t>Underground </a:t>
            </a:r>
            <a:r>
              <a:rPr lang="en-CA" sz="3600" dirty="0"/>
              <a:t>Mine Rescue </a:t>
            </a:r>
            <a:r>
              <a:rPr lang="en-CA" sz="3600" dirty="0" smtClean="0"/>
              <a:t>Course and </a:t>
            </a:r>
            <a:r>
              <a:rPr lang="en-CA" sz="3600" dirty="0"/>
              <a:t>BC Surface Mine Rescue Course </a:t>
            </a:r>
            <a:r>
              <a:rPr lang="en-CA" sz="3600" dirty="0" smtClean="0"/>
              <a:t>or NWT </a:t>
            </a:r>
            <a:r>
              <a:rPr lang="en-CA" sz="3600" dirty="0"/>
              <a:t>Firefighter I</a:t>
            </a:r>
          </a:p>
          <a:p>
            <a:pPr lvl="1">
              <a:lnSpc>
                <a:spcPct val="170000"/>
              </a:lnSpc>
              <a:spcBef>
                <a:spcPts val="0"/>
              </a:spcBef>
            </a:pPr>
            <a:r>
              <a:rPr lang="en-CA" sz="3600" dirty="0" smtClean="0"/>
              <a:t>Sixty Hours  </a:t>
            </a:r>
          </a:p>
          <a:p>
            <a:pPr lvl="1">
              <a:lnSpc>
                <a:spcPct val="170000"/>
              </a:lnSpc>
              <a:spcBef>
                <a:spcPts val="0"/>
              </a:spcBef>
            </a:pPr>
            <a:r>
              <a:rPr lang="en-CA" sz="3600" dirty="0" smtClean="0"/>
              <a:t>Modified </a:t>
            </a:r>
            <a:r>
              <a:rPr lang="en-CA" sz="3600" dirty="0"/>
              <a:t>to meet site equipment </a:t>
            </a:r>
            <a:r>
              <a:rPr lang="en-CA" sz="3600" dirty="0" smtClean="0"/>
              <a:t>&amp; requirements  </a:t>
            </a:r>
          </a:p>
          <a:p>
            <a:pPr lvl="1">
              <a:lnSpc>
                <a:spcPct val="170000"/>
              </a:lnSpc>
              <a:spcBef>
                <a:spcPts val="0"/>
              </a:spcBef>
            </a:pPr>
            <a:r>
              <a:rPr lang="en-CA" sz="3600" dirty="0" smtClean="0"/>
              <a:t>“</a:t>
            </a:r>
            <a:r>
              <a:rPr lang="en-CA" sz="3600" dirty="0"/>
              <a:t>Company” instructors and </a:t>
            </a:r>
            <a:r>
              <a:rPr lang="en-CA" sz="3600" dirty="0" smtClean="0"/>
              <a:t>evaluators  </a:t>
            </a:r>
          </a:p>
          <a:p>
            <a:pPr lvl="1">
              <a:lnSpc>
                <a:spcPct val="170000"/>
              </a:lnSpc>
              <a:spcBef>
                <a:spcPts val="0"/>
              </a:spcBef>
            </a:pPr>
            <a:r>
              <a:rPr lang="en-CA" sz="3600" dirty="0" smtClean="0"/>
              <a:t>Dual Certificates </a:t>
            </a:r>
            <a:r>
              <a:rPr lang="en-CA" sz="3600" dirty="0"/>
              <a:t>issued by </a:t>
            </a:r>
            <a:r>
              <a:rPr lang="en-CA" sz="3600" dirty="0" smtClean="0"/>
              <a:t>WSCC</a:t>
            </a:r>
          </a:p>
          <a:p>
            <a:pPr lvl="1"/>
            <a:endParaRPr lang="en-CA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720080"/>
          </a:xfrm>
        </p:spPr>
        <p:txBody>
          <a:bodyPr/>
          <a:lstStyle/>
          <a:p>
            <a:pPr marL="285750" indent="-285750"/>
            <a:r>
              <a:rPr lang="en-CA" dirty="0"/>
              <a:t>Basic Mine Rescue </a:t>
            </a:r>
            <a:r>
              <a:rPr lang="en-CA" dirty="0" smtClean="0"/>
              <a:t>Course  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047617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Emergency Medical Training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Standard First </a:t>
            </a:r>
            <a:r>
              <a:rPr lang="en-CA" dirty="0" smtClean="0"/>
              <a:t>Aid/CPR (16 hours)</a:t>
            </a:r>
          </a:p>
          <a:p>
            <a:pPr lvl="1"/>
            <a:r>
              <a:rPr lang="en-CA" dirty="0" smtClean="0"/>
              <a:t>Pre-requisite for Basic Mine Rescue </a:t>
            </a:r>
          </a:p>
          <a:p>
            <a:pPr lvl="1"/>
            <a:r>
              <a:rPr lang="en-CA" dirty="0" smtClean="0"/>
              <a:t>Maintained while active</a:t>
            </a:r>
          </a:p>
          <a:p>
            <a:r>
              <a:rPr lang="en-CA" dirty="0" smtClean="0"/>
              <a:t>Emergency Medical First Responder (EMFR)</a:t>
            </a:r>
          </a:p>
          <a:p>
            <a:pPr lvl="1"/>
            <a:r>
              <a:rPr lang="en-CA" dirty="0" smtClean="0"/>
              <a:t>Eighty hour course</a:t>
            </a:r>
          </a:p>
          <a:p>
            <a:pPr lvl="1"/>
            <a:r>
              <a:rPr lang="en-CA" dirty="0" smtClean="0"/>
              <a:t>Target for most mine sites</a:t>
            </a:r>
          </a:p>
          <a:p>
            <a:pPr lvl="1"/>
            <a:r>
              <a:rPr lang="en-CA" dirty="0" smtClean="0"/>
              <a:t>Third party provider</a:t>
            </a:r>
          </a:p>
          <a:p>
            <a:endParaRPr lang="en-CA" dirty="0" smtClean="0"/>
          </a:p>
          <a:p>
            <a:endParaRPr lang="en-CA" dirty="0" smtClean="0"/>
          </a:p>
        </p:txBody>
      </p:sp>
    </p:spTree>
    <p:extLst>
      <p:ext uri="{BB962C8B-B14F-4D97-AF65-F5344CB8AC3E}">
        <p14:creationId xmlns:p14="http://schemas.microsoft.com/office/powerpoint/2010/main" val="273245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Advanced Training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CA" dirty="0"/>
              <a:t>NFPA </a:t>
            </a:r>
            <a:r>
              <a:rPr lang="en-CA" dirty="0" smtClean="0"/>
              <a:t>1001-1081  Structural/Industrial fire fighter</a:t>
            </a:r>
          </a:p>
          <a:p>
            <a:r>
              <a:rPr lang="en-CA" dirty="0" smtClean="0"/>
              <a:t>Rope Rescue  NFPA 1006 modified or Alberta MHSA Surface Rescue</a:t>
            </a:r>
          </a:p>
          <a:p>
            <a:r>
              <a:rPr lang="en-CA" dirty="0" smtClean="0"/>
              <a:t>Ice Rescue</a:t>
            </a:r>
          </a:p>
          <a:p>
            <a:r>
              <a:rPr lang="en-CA" dirty="0" smtClean="0"/>
              <a:t>Hazmat</a:t>
            </a:r>
          </a:p>
          <a:p>
            <a:r>
              <a:rPr lang="en-CA" dirty="0" smtClean="0"/>
              <a:t>Crash </a:t>
            </a:r>
            <a:r>
              <a:rPr lang="en-CA" dirty="0"/>
              <a:t>Fire </a:t>
            </a:r>
            <a:r>
              <a:rPr lang="en-CA" dirty="0" smtClean="0"/>
              <a:t>Rescue NFPA 1003</a:t>
            </a:r>
          </a:p>
          <a:p>
            <a:r>
              <a:rPr lang="en-CA" dirty="0" smtClean="0"/>
              <a:t>Vehicle Extrication</a:t>
            </a:r>
          </a:p>
          <a:p>
            <a:r>
              <a:rPr lang="en-CA" dirty="0" smtClean="0"/>
              <a:t>Avalanche Search &amp; Rescue / Control</a:t>
            </a:r>
          </a:p>
          <a:p>
            <a:r>
              <a:rPr lang="en-CA" dirty="0" smtClean="0"/>
              <a:t>Training with the YK Airport training facility</a:t>
            </a:r>
            <a:endParaRPr lang="en-CA" dirty="0"/>
          </a:p>
          <a:p>
            <a:endParaRPr lang="en-CA" dirty="0"/>
          </a:p>
        </p:txBody>
      </p:sp>
      <p:pic>
        <p:nvPicPr>
          <p:cNvPr id="1026" name="Picture 2" descr="G:\Common\Photos\Mine Rescue Fires June 2012\DSC_005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1" y="2500416"/>
            <a:ext cx="3349589" cy="22247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1221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764704"/>
            <a:ext cx="8454355" cy="1143000"/>
          </a:xfrm>
        </p:spPr>
        <p:txBody>
          <a:bodyPr/>
          <a:lstStyle/>
          <a:p>
            <a:r>
              <a:rPr lang="en-CA" dirty="0" smtClean="0"/>
              <a:t>Equipment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1628800"/>
            <a:ext cx="6408712" cy="3312369"/>
          </a:xfrm>
        </p:spPr>
        <p:txBody>
          <a:bodyPr>
            <a:normAutofit fontScale="85000" lnSpcReduction="20000"/>
          </a:bodyPr>
          <a:lstStyle/>
          <a:p>
            <a:endParaRPr lang="en-CA" dirty="0" smtClean="0"/>
          </a:p>
          <a:p>
            <a:pPr marL="0" indent="0">
              <a:buNone/>
            </a:pPr>
            <a:r>
              <a:rPr lang="en-CA" dirty="0" smtClean="0"/>
              <a:t>Underground	</a:t>
            </a:r>
            <a:r>
              <a:rPr lang="en-CA" dirty="0" err="1" smtClean="0"/>
              <a:t>Dräger</a:t>
            </a:r>
            <a:r>
              <a:rPr lang="en-CA" dirty="0" smtClean="0"/>
              <a:t> BG4 – </a:t>
            </a:r>
            <a:br>
              <a:rPr lang="en-CA" dirty="0" smtClean="0"/>
            </a:br>
            <a:r>
              <a:rPr lang="en-CA" dirty="0" smtClean="0"/>
              <a:t>			</a:t>
            </a:r>
            <a:r>
              <a:rPr lang="en-CA" dirty="0" err="1" smtClean="0"/>
              <a:t>Monitron</a:t>
            </a:r>
            <a:r>
              <a:rPr lang="en-CA" dirty="0" smtClean="0"/>
              <a:t>, Sentinel</a:t>
            </a:r>
          </a:p>
          <a:p>
            <a:pPr marL="0" indent="0">
              <a:buNone/>
            </a:pPr>
            <a:r>
              <a:rPr lang="en-CA" dirty="0"/>
              <a:t>	</a:t>
            </a:r>
            <a:r>
              <a:rPr lang="en-CA" dirty="0" smtClean="0"/>
              <a:t>		Assorted SCSR</a:t>
            </a:r>
          </a:p>
          <a:p>
            <a:pPr marL="0" indent="0">
              <a:buNone/>
            </a:pPr>
            <a:endParaRPr lang="en-CA" dirty="0"/>
          </a:p>
          <a:p>
            <a:pPr marL="0" indent="0">
              <a:buNone/>
            </a:pPr>
            <a:r>
              <a:rPr lang="en-CA" dirty="0" smtClean="0"/>
              <a:t>Surface		Scott Airpac 2.2</a:t>
            </a:r>
          </a:p>
          <a:p>
            <a:pPr marL="0" indent="0">
              <a:buNone/>
            </a:pPr>
            <a:r>
              <a:rPr lang="en-CA" dirty="0"/>
              <a:t> </a:t>
            </a:r>
            <a:r>
              <a:rPr lang="en-CA" dirty="0" smtClean="0"/>
              <a:t>			</a:t>
            </a:r>
            <a:r>
              <a:rPr lang="en-CA" dirty="0" err="1" smtClean="0"/>
              <a:t>Dräger</a:t>
            </a:r>
            <a:r>
              <a:rPr lang="en-CA" dirty="0" smtClean="0"/>
              <a:t> PA90/PSS7000</a:t>
            </a:r>
            <a:endParaRPr lang="en-CA" dirty="0" smtClean="0">
              <a:cs typeface="Times New Roman"/>
            </a:endParaRPr>
          </a:p>
          <a:p>
            <a:pPr marL="0" indent="0">
              <a:buNone/>
            </a:pPr>
            <a:r>
              <a:rPr lang="en-CA" dirty="0">
                <a:cs typeface="Times New Roman"/>
              </a:rPr>
              <a:t> </a:t>
            </a:r>
            <a:r>
              <a:rPr lang="en-CA" dirty="0" smtClean="0">
                <a:cs typeface="Times New Roman"/>
              </a:rPr>
              <a:t>			MSA Firehawk</a:t>
            </a:r>
            <a:endParaRPr lang="en-CA" dirty="0" smtClean="0"/>
          </a:p>
          <a:p>
            <a:endParaRPr lang="en-C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5502" y="332655"/>
            <a:ext cx="2222794" cy="23042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1394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Equipment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CA" dirty="0" smtClean="0"/>
              <a:t>Underground</a:t>
            </a:r>
          </a:p>
          <a:p>
            <a:pPr lvl="1">
              <a:lnSpc>
                <a:spcPct val="150000"/>
              </a:lnSpc>
            </a:pPr>
            <a:r>
              <a:rPr lang="en-CA" dirty="0" smtClean="0"/>
              <a:t>Toyota Diesel Ambulance configuration</a:t>
            </a:r>
          </a:p>
          <a:p>
            <a:pPr lvl="1">
              <a:lnSpc>
                <a:spcPct val="150000"/>
              </a:lnSpc>
            </a:pPr>
            <a:r>
              <a:rPr lang="en-CA" dirty="0" smtClean="0"/>
              <a:t>Diesel-powered portable CAFS  (truck mounted)</a:t>
            </a:r>
          </a:p>
          <a:p>
            <a:pPr lvl="1">
              <a:lnSpc>
                <a:spcPct val="150000"/>
              </a:lnSpc>
            </a:pPr>
            <a:r>
              <a:rPr lang="en-CA" dirty="0"/>
              <a:t>Diesel-powered </a:t>
            </a:r>
            <a:r>
              <a:rPr lang="en-CA" dirty="0" smtClean="0"/>
              <a:t>Foam Generator</a:t>
            </a:r>
          </a:p>
          <a:p>
            <a:pPr lvl="1">
              <a:lnSpc>
                <a:spcPct val="150000"/>
              </a:lnSpc>
            </a:pPr>
            <a:r>
              <a:rPr lang="en-CA" dirty="0" smtClean="0"/>
              <a:t>Refuge Stations – portable &amp; permanent</a:t>
            </a:r>
            <a:endParaRPr lang="en-CA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60648"/>
            <a:ext cx="3071986" cy="22960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797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04664"/>
            <a:ext cx="2500285" cy="1956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>
                <a:solidFill>
                  <a:prstClr val="black"/>
                </a:solidFill>
              </a:rPr>
              <a:t>Equipment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Surface</a:t>
            </a:r>
          </a:p>
          <a:p>
            <a:pPr lvl="1"/>
            <a:r>
              <a:rPr lang="en-CA" dirty="0" smtClean="0"/>
              <a:t>Class A pumper / Tender-Pumper / Quint</a:t>
            </a:r>
          </a:p>
          <a:p>
            <a:pPr lvl="1"/>
            <a:r>
              <a:rPr lang="en-CA" dirty="0" smtClean="0"/>
              <a:t>RIV rapid intervention Crash/Fire/Rescue</a:t>
            </a:r>
          </a:p>
          <a:p>
            <a:pPr lvl="1"/>
            <a:r>
              <a:rPr lang="en-CA" dirty="0" smtClean="0"/>
              <a:t>Pickup and trailer mounted Suppression units  (water and dry chemical)</a:t>
            </a:r>
          </a:p>
          <a:p>
            <a:pPr lvl="1"/>
            <a:r>
              <a:rPr lang="en-CA" dirty="0" smtClean="0"/>
              <a:t>Surface ambulance</a:t>
            </a:r>
          </a:p>
          <a:p>
            <a:pPr lvl="1"/>
            <a:r>
              <a:rPr lang="en-CA" dirty="0" smtClean="0"/>
              <a:t>Rescue truck/heavy rescue hydraulics</a:t>
            </a:r>
          </a:p>
          <a:p>
            <a:pPr lvl="1"/>
            <a:r>
              <a:rPr lang="en-CA" dirty="0" smtClean="0"/>
              <a:t>Boats</a:t>
            </a:r>
          </a:p>
        </p:txBody>
      </p:sp>
    </p:spTree>
    <p:extLst>
      <p:ext uri="{BB962C8B-B14F-4D97-AF65-F5344CB8AC3E}">
        <p14:creationId xmlns:p14="http://schemas.microsoft.com/office/powerpoint/2010/main" val="1112583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History	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3140968"/>
            <a:ext cx="7128792" cy="2520281"/>
          </a:xfrm>
        </p:spPr>
        <p:txBody>
          <a:bodyPr>
            <a:normAutofit/>
          </a:bodyPr>
          <a:lstStyle/>
          <a:p>
            <a:r>
              <a:rPr lang="en-CA" dirty="0" smtClean="0"/>
              <a:t>Mine </a:t>
            </a:r>
            <a:r>
              <a:rPr lang="en-CA" dirty="0"/>
              <a:t>rescue services in the Territories were instituted about 1946-47 with a mine rescue station in Yellowknife supported by the mines of the area.  </a:t>
            </a:r>
            <a:endParaRPr lang="en-CA" dirty="0" smtClean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56" r="9348" b="10000"/>
          <a:stretch/>
        </p:blipFill>
        <p:spPr bwMode="auto">
          <a:xfrm>
            <a:off x="4749935" y="620688"/>
            <a:ext cx="3767931" cy="2635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708920"/>
            <a:ext cx="3524250" cy="17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916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39850"/>
            <a:ext cx="8229600" cy="417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 descr="C:\Users\lexl\Desktop\Mine Rescue Niagara Falls\Picture0001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 b="1904"/>
          <a:stretch/>
        </p:blipFill>
        <p:spPr bwMode="auto">
          <a:xfrm>
            <a:off x="292888" y="836712"/>
            <a:ext cx="8605247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4511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History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2817"/>
            <a:ext cx="7931224" cy="3960439"/>
          </a:xfrm>
        </p:spPr>
        <p:txBody>
          <a:bodyPr>
            <a:normAutofit/>
          </a:bodyPr>
          <a:lstStyle/>
          <a:p>
            <a:r>
              <a:rPr lang="en-CA" dirty="0" smtClean="0"/>
              <a:t>The </a:t>
            </a:r>
            <a:r>
              <a:rPr lang="en-CA" dirty="0"/>
              <a:t>Resident Mine Inspector was made responsible for the Station and mine rescue services</a:t>
            </a:r>
          </a:p>
          <a:p>
            <a:r>
              <a:rPr lang="en-CA" dirty="0" smtClean="0"/>
              <a:t>Mine </a:t>
            </a:r>
            <a:r>
              <a:rPr lang="en-CA" dirty="0"/>
              <a:t>Rescue Superintendent </a:t>
            </a:r>
            <a:r>
              <a:rPr lang="en-CA" dirty="0" smtClean="0"/>
              <a:t>provided </a:t>
            </a:r>
            <a:r>
              <a:rPr lang="en-CA" dirty="0"/>
              <a:t>mine rescue training</a:t>
            </a:r>
            <a:r>
              <a:rPr lang="en-CA" dirty="0" smtClean="0"/>
              <a:t>.</a:t>
            </a:r>
          </a:p>
          <a:p>
            <a:r>
              <a:rPr lang="en-CA" dirty="0" smtClean="0"/>
              <a:t>Equipment, training and facilities were paid for by an assessment to the operating mines</a:t>
            </a:r>
            <a:endParaRPr lang="en-CA" dirty="0"/>
          </a:p>
          <a:p>
            <a:pPr marL="0" indent="0">
              <a:buNone/>
            </a:pPr>
            <a:endParaRPr lang="en-CA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88640"/>
            <a:ext cx="3210654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2948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History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340768"/>
            <a:ext cx="4608511" cy="4392488"/>
          </a:xfrm>
        </p:spPr>
        <p:txBody>
          <a:bodyPr>
            <a:noAutofit/>
          </a:bodyPr>
          <a:lstStyle/>
          <a:p>
            <a:r>
              <a:rPr lang="en-CA" sz="2400" dirty="0" smtClean="0"/>
              <a:t>Over </a:t>
            </a:r>
            <a:r>
              <a:rPr lang="en-CA" sz="2400" dirty="0"/>
              <a:t>the past fifty five years, </a:t>
            </a:r>
            <a:r>
              <a:rPr lang="en-CA" sz="2400" dirty="0" smtClean="0"/>
              <a:t>over </a:t>
            </a:r>
            <a:r>
              <a:rPr lang="en-CA" sz="2400" dirty="0" smtClean="0">
                <a:ea typeface="Times New Roman"/>
                <a:cs typeface="Times New Roman"/>
              </a:rPr>
              <a:t>3200 </a:t>
            </a:r>
            <a:r>
              <a:rPr lang="en-CA" sz="2400" dirty="0" smtClean="0"/>
              <a:t> </a:t>
            </a:r>
            <a:r>
              <a:rPr lang="en-CA" sz="2400" dirty="0"/>
              <a:t>individuals </a:t>
            </a:r>
            <a:r>
              <a:rPr lang="en-CA" sz="2400" dirty="0" smtClean="0"/>
              <a:t>have been trained </a:t>
            </a:r>
            <a:r>
              <a:rPr lang="en-CA" sz="2400" dirty="0"/>
              <a:t>and certified in Basic, Advanced, or Instructor levels of mine rescue. </a:t>
            </a:r>
          </a:p>
          <a:p>
            <a:r>
              <a:rPr lang="en-CA" sz="2400" dirty="0"/>
              <a:t>The </a:t>
            </a:r>
            <a:r>
              <a:rPr lang="en-CA" sz="2400" i="1" dirty="0"/>
              <a:t>Mine Health and Safety Act </a:t>
            </a:r>
            <a:r>
              <a:rPr lang="en-CA" sz="2400" dirty="0"/>
              <a:t>in 1995 </a:t>
            </a:r>
            <a:r>
              <a:rPr lang="en-CA" sz="2400" dirty="0" smtClean="0"/>
              <a:t>transferred </a:t>
            </a:r>
            <a:r>
              <a:rPr lang="en-CA" sz="2400" dirty="0"/>
              <a:t>the responsibility of training mine rescue personnel to the individual </a:t>
            </a:r>
            <a:r>
              <a:rPr lang="en-CA" sz="2400" dirty="0" smtClean="0"/>
              <a:t>mines to a standard maintained by the WSCC.</a:t>
            </a:r>
            <a:endParaRPr lang="en-CA" sz="2400" dirty="0"/>
          </a:p>
        </p:txBody>
      </p:sp>
      <p:pic>
        <p:nvPicPr>
          <p:cNvPr id="2050" name="Picture 2" descr="G:\Common\Photos\Mining Rescue Photos\Miscellaneous\Misc 0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276872"/>
            <a:ext cx="4159535" cy="29046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1869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History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2856"/>
            <a:ext cx="7931224" cy="3600400"/>
          </a:xfrm>
        </p:spPr>
        <p:txBody>
          <a:bodyPr>
            <a:normAutofit fontScale="92500" lnSpcReduction="20000"/>
          </a:bodyPr>
          <a:lstStyle/>
          <a:p>
            <a:r>
              <a:rPr lang="en-CA" dirty="0"/>
              <a:t>Mine Rescue competitions have been held for many years between teams from participating mines. </a:t>
            </a:r>
            <a:endParaRPr lang="en-CA" dirty="0" smtClean="0"/>
          </a:p>
          <a:p>
            <a:r>
              <a:rPr lang="en-US" dirty="0"/>
              <a:t>The overall winning team </a:t>
            </a:r>
            <a:r>
              <a:rPr lang="en-US" dirty="0" smtClean="0"/>
              <a:t>now goes </a:t>
            </a:r>
            <a:r>
              <a:rPr lang="en-US" dirty="0"/>
              <a:t>to the Western Regional Mine Rescue </a:t>
            </a:r>
            <a:r>
              <a:rPr lang="en-US" dirty="0" smtClean="0"/>
              <a:t>Competition in Fernie BC. </a:t>
            </a:r>
          </a:p>
          <a:p>
            <a:r>
              <a:rPr lang="en-US" dirty="0" smtClean="0"/>
              <a:t>Winners there have competed internationally.  Polaris - Nevada.  Ekati and Diavik - </a:t>
            </a:r>
            <a:r>
              <a:rPr lang="en-CA" dirty="0"/>
              <a:t>Donetsk, Ukraine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60648"/>
            <a:ext cx="2913581" cy="19442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431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1026" name="Picture 2" descr="C:\Users\lexl\AppData\Local\Microsoft\Windows\Temporary Internet Files\Content.Outlook\BYPN79WZ\DSCN3286 (3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712968" cy="6534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lexl\AppData\Local\Microsoft\Windows\Temporary Internet Files\Content.Outlook\BYPN79WZ\DSCN3286 (3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22" y="188640"/>
            <a:ext cx="8746066" cy="6534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312300" y="5589239"/>
            <a:ext cx="45252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Diavik and Ekati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en-CA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Donetsk, Ukraine</a:t>
            </a:r>
          </a:p>
          <a:p>
            <a:endParaRPr lang="en-CA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5107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4863"/>
            <a:ext cx="7643192" cy="3528393"/>
          </a:xfrm>
        </p:spPr>
        <p:txBody>
          <a:bodyPr>
            <a:normAutofit fontScale="92500" lnSpcReduction="10000"/>
          </a:bodyPr>
          <a:lstStyle/>
          <a:p>
            <a:r>
              <a:rPr lang="en-CA" sz="3600" dirty="0"/>
              <a:t>Diversity &amp; Integration</a:t>
            </a:r>
          </a:p>
          <a:p>
            <a:pPr lvl="1"/>
            <a:r>
              <a:rPr lang="en-CA" sz="3200" dirty="0" smtClean="0"/>
              <a:t>Well-trained &amp; well-disciplined units</a:t>
            </a:r>
          </a:p>
          <a:p>
            <a:pPr lvl="1"/>
            <a:r>
              <a:rPr lang="en-CA" sz="3200" dirty="0" smtClean="0"/>
              <a:t>Cross  trained to respond to the identified risks</a:t>
            </a:r>
          </a:p>
          <a:p>
            <a:pPr lvl="1"/>
            <a:r>
              <a:rPr lang="en-CA" sz="3200" dirty="0" smtClean="0"/>
              <a:t>Shared training</a:t>
            </a:r>
          </a:p>
          <a:p>
            <a:pPr lvl="2"/>
            <a:r>
              <a:rPr lang="en-CA" sz="2800" dirty="0" smtClean="0"/>
              <a:t>Awareness at “neighbouring” mines</a:t>
            </a:r>
          </a:p>
          <a:p>
            <a:pPr lvl="2"/>
            <a:r>
              <a:rPr lang="en-CA" sz="2800" dirty="0" smtClean="0"/>
              <a:t>Economics (best bang for the buck)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348" y="260648"/>
            <a:ext cx="3884772" cy="25922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Future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804240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Future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58995"/>
            <a:ext cx="8229600" cy="3374262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en-CA" dirty="0" smtClean="0"/>
              <a:t>Continue </a:t>
            </a:r>
            <a:r>
              <a:rPr lang="en-CA" dirty="0"/>
              <a:t>the integration of Surface Emergency Response/ERT with “Mine Rescue</a:t>
            </a:r>
            <a:r>
              <a:rPr lang="en-CA" dirty="0" smtClean="0"/>
              <a:t>”</a:t>
            </a:r>
          </a:p>
          <a:p>
            <a:pPr>
              <a:lnSpc>
                <a:spcPct val="150000"/>
              </a:lnSpc>
            </a:pPr>
            <a:r>
              <a:rPr lang="en-CA" dirty="0" smtClean="0"/>
              <a:t>Prevention – Proactive</a:t>
            </a:r>
          </a:p>
          <a:p>
            <a:pPr>
              <a:lnSpc>
                <a:spcPct val="110000"/>
              </a:lnSpc>
            </a:pPr>
            <a:r>
              <a:rPr lang="en-CA" dirty="0" smtClean="0"/>
              <a:t>Continue </a:t>
            </a:r>
            <a:r>
              <a:rPr lang="en-CA" dirty="0"/>
              <a:t>to provide </a:t>
            </a:r>
            <a:r>
              <a:rPr lang="en-CA" dirty="0" smtClean="0"/>
              <a:t>Emergency </a:t>
            </a:r>
            <a:r>
              <a:rPr lang="en-CA" dirty="0"/>
              <a:t>Response Training that members can take home to their communities.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5414" y="158720"/>
            <a:ext cx="3607540" cy="240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1799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908720"/>
            <a:ext cx="8229600" cy="1143000"/>
          </a:xfrm>
        </p:spPr>
        <p:txBody>
          <a:bodyPr/>
          <a:lstStyle/>
          <a:p>
            <a:r>
              <a:rPr lang="en-CA" dirty="0" smtClean="0"/>
              <a:t>Questions</a:t>
            </a:r>
            <a:endParaRPr lang="en-CA" dirty="0"/>
          </a:p>
        </p:txBody>
      </p:sp>
      <p:sp>
        <p:nvSpPr>
          <p:cNvPr id="5" name="TextBox 4"/>
          <p:cNvSpPr txBox="1"/>
          <p:nvPr/>
        </p:nvSpPr>
        <p:spPr>
          <a:xfrm>
            <a:off x="827584" y="4941608"/>
            <a:ext cx="30243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400" dirty="0" smtClean="0"/>
              <a:t>Thank You</a:t>
            </a:r>
            <a:endParaRPr lang="en-CA" sz="4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370719"/>
            <a:ext cx="3960440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972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Size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592" y="1556792"/>
            <a:ext cx="7283152" cy="3672407"/>
          </a:xfrm>
        </p:spPr>
        <p:txBody>
          <a:bodyPr>
            <a:normAutofit/>
          </a:bodyPr>
          <a:lstStyle/>
          <a:p>
            <a:r>
              <a:rPr lang="en-CA" dirty="0" smtClean="0"/>
              <a:t>3,439,296 km</a:t>
            </a:r>
            <a:r>
              <a:rPr lang="en-CA" baseline="30000" dirty="0" smtClean="0"/>
              <a:t>2 </a:t>
            </a:r>
            <a:r>
              <a:rPr lang="en-CA" dirty="0" smtClean="0"/>
              <a:t>- 1,330,000 mi</a:t>
            </a:r>
            <a:r>
              <a:rPr lang="en-CA" baseline="30000" dirty="0" smtClean="0"/>
              <a:t>2</a:t>
            </a:r>
            <a:endParaRPr lang="en-CA" baseline="30000" dirty="0"/>
          </a:p>
          <a:p>
            <a:r>
              <a:rPr lang="en-CA" dirty="0"/>
              <a:t>2,238 </a:t>
            </a:r>
            <a:r>
              <a:rPr lang="en-CA" dirty="0" smtClean="0"/>
              <a:t>km - 1,390 miles </a:t>
            </a:r>
          </a:p>
          <a:p>
            <a:pPr lvl="1"/>
            <a:r>
              <a:rPr lang="en-CA" dirty="0" smtClean="0"/>
              <a:t>Mary </a:t>
            </a:r>
            <a:r>
              <a:rPr lang="en-CA" dirty="0"/>
              <a:t>River to Cantung</a:t>
            </a:r>
          </a:p>
          <a:p>
            <a:r>
              <a:rPr lang="en-CA" dirty="0" smtClean="0"/>
              <a:t>Population – 80,000</a:t>
            </a:r>
          </a:p>
          <a:p>
            <a:r>
              <a:rPr lang="en-CA" dirty="0" smtClean="0"/>
              <a:t>2 </a:t>
            </a:r>
            <a:r>
              <a:rPr lang="en-CA" dirty="0"/>
              <a:t>Hospitals </a:t>
            </a:r>
            <a:endParaRPr lang="en-CA" dirty="0" smtClean="0"/>
          </a:p>
          <a:p>
            <a:pPr lvl="1"/>
            <a:r>
              <a:rPr lang="en-CA" dirty="0" smtClean="0"/>
              <a:t>Iqaluit </a:t>
            </a:r>
            <a:r>
              <a:rPr lang="en-CA" dirty="0"/>
              <a:t>NU and Yellowknife NT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723071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exl\Desktop\alert trip pics\DSC0366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41" t="30058" r="29939" b="38348"/>
          <a:stretch/>
        </p:blipFill>
        <p:spPr bwMode="auto">
          <a:xfrm>
            <a:off x="5646961" y="4095579"/>
            <a:ext cx="2880320" cy="1709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9845" y="4376114"/>
            <a:ext cx="2817115" cy="1429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CA" dirty="0" smtClean="0"/>
              <a:t>Hazards and Risks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9652" y="1093090"/>
            <a:ext cx="3816424" cy="3268960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0"/>
              </a:spcBef>
            </a:pPr>
            <a:r>
              <a:rPr lang="en-CA" dirty="0" smtClean="0"/>
              <a:t>Fires </a:t>
            </a:r>
          </a:p>
          <a:p>
            <a:pPr lvl="1">
              <a:spcBef>
                <a:spcPts val="0"/>
              </a:spcBef>
            </a:pPr>
            <a:r>
              <a:rPr lang="en-CA" dirty="0" smtClean="0"/>
              <a:t>Surface and Underground</a:t>
            </a:r>
          </a:p>
          <a:p>
            <a:r>
              <a:rPr lang="en-CA" dirty="0" smtClean="0"/>
              <a:t>Vehicle Incidents</a:t>
            </a:r>
          </a:p>
          <a:p>
            <a:r>
              <a:rPr lang="en-CA" dirty="0" smtClean="0"/>
              <a:t>Medical Incidents</a:t>
            </a:r>
          </a:p>
          <a:p>
            <a:r>
              <a:rPr lang="en-CA" dirty="0" smtClean="0"/>
              <a:t>Spills</a:t>
            </a:r>
          </a:p>
          <a:p>
            <a:r>
              <a:rPr lang="en-CA" dirty="0" smtClean="0"/>
              <a:t>Wildlife</a:t>
            </a:r>
          </a:p>
          <a:p>
            <a:r>
              <a:rPr lang="en-CA" dirty="0" smtClean="0"/>
              <a:t>Transport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5994" y="1412776"/>
            <a:ext cx="3371287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 descr="A wolverine.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432" y="4376115"/>
            <a:ext cx="1984934" cy="142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550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G:\Prevention Services\Mining Unit\Display photos\2010 10 20 Photos for Display\IMG1525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7830" y="2722195"/>
            <a:ext cx="2041458" cy="3168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G:\Prevention Services\Mining Unit\Display photos\2010 10 20 Photos for Display\IMG03628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6595"/>
            <a:ext cx="3023900" cy="2039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G:\Prevention Services\Mining Unit\Display photos\2010 10 20 Photos for Display\IMG1718 (1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06316"/>
            <a:ext cx="3023900" cy="1953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420" y="276694"/>
            <a:ext cx="5686211" cy="2579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99" r="28750"/>
          <a:stretch/>
        </p:blipFill>
        <p:spPr bwMode="auto">
          <a:xfrm>
            <a:off x="7211956" y="2829770"/>
            <a:ext cx="1749675" cy="3061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1208" y="2856091"/>
            <a:ext cx="1996622" cy="3035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G:\Prevention Services\Mining Unit\Display photos\2010 10 20 Photos for Display\EKATI0013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933056"/>
            <a:ext cx="3029688" cy="1958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6440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CA" dirty="0" smtClean="0"/>
              <a:t>Temperature</a:t>
            </a:r>
            <a:endParaRPr lang="en-CA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6154" y="1556792"/>
            <a:ext cx="3620646" cy="4260349"/>
          </a:xfrm>
        </p:spPr>
        <p:txBody>
          <a:bodyPr>
            <a:normAutofit fontScale="92500" lnSpcReduction="20000"/>
          </a:bodyPr>
          <a:lstStyle/>
          <a:p>
            <a:r>
              <a:rPr lang="en-GB" sz="3200" dirty="0" smtClean="0"/>
              <a:t>Lupin Mine</a:t>
            </a:r>
          </a:p>
          <a:p>
            <a:pPr lvl="1"/>
            <a:r>
              <a:rPr lang="en-GB" dirty="0" smtClean="0"/>
              <a:t>The </a:t>
            </a:r>
            <a:r>
              <a:rPr lang="en-GB" dirty="0"/>
              <a:t>mean annual air temperature is </a:t>
            </a:r>
            <a:r>
              <a:rPr lang="en-GB" dirty="0" smtClean="0"/>
              <a:t>-11</a:t>
            </a:r>
            <a:r>
              <a:rPr lang="en-GB" dirty="0">
                <a:sym typeface="Symbol"/>
              </a:rPr>
              <a:t></a:t>
            </a:r>
            <a:r>
              <a:rPr lang="en-GB" dirty="0" smtClean="0"/>
              <a:t>C</a:t>
            </a:r>
          </a:p>
          <a:p>
            <a:pPr lvl="1"/>
            <a:r>
              <a:rPr lang="en-GB" dirty="0"/>
              <a:t>T</a:t>
            </a:r>
            <a:r>
              <a:rPr lang="en-GB" dirty="0" smtClean="0"/>
              <a:t>he </a:t>
            </a:r>
            <a:r>
              <a:rPr lang="en-GB" dirty="0"/>
              <a:t>annual extreme values range from </a:t>
            </a:r>
            <a:r>
              <a:rPr lang="en-GB" dirty="0" smtClean="0"/>
              <a:t>         -49</a:t>
            </a:r>
            <a:r>
              <a:rPr lang="en-GB" dirty="0">
                <a:sym typeface="Symbol"/>
              </a:rPr>
              <a:t></a:t>
            </a:r>
            <a:r>
              <a:rPr lang="en-GB" dirty="0"/>
              <a:t>C to +31</a:t>
            </a:r>
            <a:r>
              <a:rPr lang="en-GB" dirty="0">
                <a:sym typeface="Symbol"/>
              </a:rPr>
              <a:t></a:t>
            </a:r>
            <a:r>
              <a:rPr lang="en-GB" dirty="0"/>
              <a:t>C </a:t>
            </a:r>
            <a:endParaRPr lang="en-GB" dirty="0" smtClean="0"/>
          </a:p>
          <a:p>
            <a:r>
              <a:rPr lang="en-CA" sz="3200" dirty="0" err="1" smtClean="0"/>
              <a:t>Nanisivik</a:t>
            </a:r>
            <a:endParaRPr lang="en-CA" sz="3200" dirty="0" smtClean="0"/>
          </a:p>
          <a:p>
            <a:pPr lvl="1"/>
            <a:r>
              <a:rPr lang="en-GB" dirty="0" smtClean="0"/>
              <a:t>The </a:t>
            </a:r>
            <a:r>
              <a:rPr lang="en-GB" dirty="0"/>
              <a:t>mean annual air temperature is –</a:t>
            </a:r>
            <a:r>
              <a:rPr lang="en-GB" dirty="0" smtClean="0"/>
              <a:t>15</a:t>
            </a:r>
            <a:r>
              <a:rPr lang="en-GB" dirty="0" smtClean="0">
                <a:sym typeface="Symbol"/>
              </a:rPr>
              <a:t></a:t>
            </a:r>
            <a:r>
              <a:rPr lang="en-GB" dirty="0" smtClean="0"/>
              <a:t>C</a:t>
            </a:r>
          </a:p>
          <a:p>
            <a:pPr lvl="1"/>
            <a:r>
              <a:rPr lang="en-GB" dirty="0"/>
              <a:t>The annual extreme values range from   </a:t>
            </a:r>
            <a:r>
              <a:rPr lang="en-GB" dirty="0" smtClean="0"/>
              <a:t>       -72</a:t>
            </a:r>
            <a:r>
              <a:rPr lang="en-GB" dirty="0" smtClean="0">
                <a:sym typeface="Symbol"/>
              </a:rPr>
              <a:t></a:t>
            </a:r>
            <a:r>
              <a:rPr lang="en-GB" dirty="0"/>
              <a:t>C to </a:t>
            </a:r>
            <a:r>
              <a:rPr lang="en-GB" dirty="0" smtClean="0"/>
              <a:t>+18</a:t>
            </a:r>
            <a:r>
              <a:rPr lang="en-GB" dirty="0" smtClean="0">
                <a:sym typeface="Symbol"/>
              </a:rPr>
              <a:t></a:t>
            </a:r>
            <a:r>
              <a:rPr lang="en-GB" dirty="0"/>
              <a:t>C </a:t>
            </a:r>
          </a:p>
          <a:p>
            <a:endParaRPr lang="en-CA" dirty="0" smtClean="0"/>
          </a:p>
          <a:p>
            <a:pPr lvl="1"/>
            <a:endParaRPr lang="en-CA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5" r="3114" b="4361"/>
          <a:stretch/>
        </p:blipFill>
        <p:spPr bwMode="auto">
          <a:xfrm>
            <a:off x="395536" y="1161827"/>
            <a:ext cx="4664726" cy="462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6959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2" b="14837"/>
          <a:stretch/>
        </p:blipFill>
        <p:spPr bwMode="auto">
          <a:xfrm>
            <a:off x="3347864" y="692695"/>
            <a:ext cx="2884015" cy="17322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764704"/>
            <a:ext cx="4855190" cy="1152128"/>
          </a:xfrm>
        </p:spPr>
        <p:txBody>
          <a:bodyPr/>
          <a:lstStyle/>
          <a:p>
            <a:r>
              <a:rPr lang="en-CA" dirty="0" smtClean="0"/>
              <a:t>Travel</a:t>
            </a:r>
            <a:endParaRPr lang="en-CA" dirty="0"/>
          </a:p>
        </p:txBody>
      </p:sp>
      <p:pic>
        <p:nvPicPr>
          <p:cNvPr id="2055" name="Picture 7" descr="C:\Users\lexl\Desktop\Mine Rescue Niagara Falls\Unloading_Canadian_North 737 20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6261995" y="4005064"/>
            <a:ext cx="2588360" cy="17741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lexl\Desktop\Mine Rescue Niagara Falls\Air Tindi Twin Otter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323528" y="2136988"/>
            <a:ext cx="2952328" cy="19698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5" descr="C:\Users\lexl\Desktop\Mine Rescue Niagara Falls\li-trinity-helicopter-bell-206-jetranger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5038" y="4106847"/>
            <a:ext cx="2970818" cy="16723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C:\Users\lexl\Desktop\Mine Rescue Niagara Falls\Northern Thunderbird Air Beechcraft 1900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3347864" y="3981688"/>
            <a:ext cx="2884015" cy="17974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C:\Users\lexl\Desktop\Mine Rescue Niagara Falls\Dash 7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3347864" y="2426847"/>
            <a:ext cx="2884015" cy="168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C:\Users\lexl\Desktop\Mine Rescue Niagara Falls\First Air ATR42 Combi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61995" y="2532377"/>
            <a:ext cx="2572196" cy="15744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61995" y="692695"/>
            <a:ext cx="2624392" cy="16883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871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1710925"/>
              </p:ext>
            </p:extLst>
          </p:nvPr>
        </p:nvGraphicFramePr>
        <p:xfrm>
          <a:off x="395536" y="681115"/>
          <a:ext cx="8352928" cy="519615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18883"/>
                <a:gridCol w="1318884"/>
                <a:gridCol w="1392153"/>
                <a:gridCol w="3004123"/>
                <a:gridCol w="1318885"/>
              </a:tblGrid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2000"/>
                        </a:spcBef>
                        <a:spcAft>
                          <a:spcPts val="0"/>
                        </a:spcAft>
                      </a:pPr>
                      <a:r>
                        <a:rPr lang="en-CA" sz="1050" kern="0" cap="all" spc="100" dirty="0" smtClean="0">
                          <a:effectLst/>
                        </a:rPr>
                        <a:t/>
                      </a:r>
                      <a:br>
                        <a:rPr lang="en-CA" sz="1050" kern="0" cap="all" spc="100" dirty="0" smtClean="0">
                          <a:effectLst/>
                        </a:rPr>
                      </a:br>
                      <a:r>
                        <a:rPr lang="en-CA" sz="1050" kern="0" cap="all" spc="100" dirty="0" smtClean="0">
                          <a:effectLst/>
                        </a:rPr>
                        <a:t>Company</a:t>
                      </a:r>
                      <a:endParaRPr lang="en-CA" sz="1000" b="1" kern="0" cap="all" spc="100" dirty="0">
                        <a:solidFill>
                          <a:srgbClr val="632423"/>
                        </a:solidFill>
                        <a:effectLst/>
                        <a:latin typeface="Arial"/>
                        <a:cs typeface="Times New Roman"/>
                      </a:endParaRPr>
                    </a:p>
                  </a:txBody>
                  <a:tcPr marL="50547" marR="505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2000"/>
                        </a:spcBef>
                        <a:spcAft>
                          <a:spcPts val="0"/>
                        </a:spcAft>
                      </a:pPr>
                      <a:r>
                        <a:rPr lang="en-CA" sz="1050" kern="0" cap="all" spc="100" dirty="0" smtClean="0">
                          <a:effectLst/>
                        </a:rPr>
                        <a:t/>
                      </a:r>
                      <a:br>
                        <a:rPr lang="en-CA" sz="1050" kern="0" cap="all" spc="100" dirty="0" smtClean="0">
                          <a:effectLst/>
                        </a:rPr>
                      </a:br>
                      <a:r>
                        <a:rPr lang="en-CA" sz="1050" kern="0" cap="all" spc="100" dirty="0" smtClean="0">
                          <a:effectLst/>
                        </a:rPr>
                        <a:t>Mine</a:t>
                      </a:r>
                      <a:endParaRPr lang="en-CA" sz="1000" b="1" kern="0" cap="all" spc="100" dirty="0">
                        <a:solidFill>
                          <a:srgbClr val="632423"/>
                        </a:solidFill>
                        <a:effectLst/>
                        <a:latin typeface="Arial"/>
                        <a:cs typeface="Times New Roman"/>
                      </a:endParaRPr>
                    </a:p>
                  </a:txBody>
                  <a:tcPr marL="50547" marR="505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2000"/>
                        </a:spcBef>
                        <a:spcAft>
                          <a:spcPts val="0"/>
                        </a:spcAft>
                      </a:pPr>
                      <a:r>
                        <a:rPr lang="en-CA" sz="1050" kern="0" cap="all" spc="100" dirty="0" smtClean="0">
                          <a:effectLst/>
                        </a:rPr>
                        <a:t/>
                      </a:r>
                      <a:br>
                        <a:rPr lang="en-CA" sz="1050" kern="0" cap="all" spc="100" dirty="0" smtClean="0">
                          <a:effectLst/>
                        </a:rPr>
                      </a:br>
                      <a:r>
                        <a:rPr lang="en-CA" sz="1050" kern="0" cap="all" spc="100" dirty="0" smtClean="0">
                          <a:effectLst/>
                        </a:rPr>
                        <a:t>Type</a:t>
                      </a:r>
                      <a:endParaRPr lang="en-CA" sz="1000" b="1" kern="0" cap="all" spc="100" dirty="0">
                        <a:solidFill>
                          <a:srgbClr val="632423"/>
                        </a:solidFill>
                        <a:effectLst/>
                        <a:latin typeface="Arial"/>
                        <a:cs typeface="Times New Roman"/>
                      </a:endParaRPr>
                    </a:p>
                  </a:txBody>
                  <a:tcPr marL="50547" marR="505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2000"/>
                        </a:spcBef>
                        <a:spcAft>
                          <a:spcPts val="0"/>
                        </a:spcAft>
                      </a:pPr>
                      <a:r>
                        <a:rPr lang="en-CA" sz="1050" kern="0" cap="all" spc="100" dirty="0" smtClean="0">
                          <a:effectLst/>
                        </a:rPr>
                        <a:t/>
                      </a:r>
                      <a:br>
                        <a:rPr lang="en-CA" sz="1050" kern="0" cap="all" spc="100" dirty="0" smtClean="0">
                          <a:effectLst/>
                        </a:rPr>
                      </a:br>
                      <a:r>
                        <a:rPr lang="en-CA" sz="1050" kern="0" cap="all" spc="100" dirty="0" smtClean="0">
                          <a:effectLst/>
                        </a:rPr>
                        <a:t>Personnel</a:t>
                      </a:r>
                      <a:endParaRPr lang="en-CA" sz="1000" b="1" kern="0" cap="all" spc="100" dirty="0">
                        <a:solidFill>
                          <a:srgbClr val="632423"/>
                        </a:solidFill>
                        <a:effectLst/>
                        <a:latin typeface="Arial"/>
                        <a:cs typeface="Times New Roman"/>
                      </a:endParaRPr>
                    </a:p>
                  </a:txBody>
                  <a:tcPr marL="50547" marR="505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2000"/>
                        </a:spcBef>
                        <a:spcAft>
                          <a:spcPts val="0"/>
                        </a:spcAft>
                      </a:pPr>
                      <a:r>
                        <a:rPr lang="en-CA" sz="1050" kern="0" cap="all" spc="100" dirty="0">
                          <a:effectLst/>
                        </a:rPr>
                        <a:t>Equipment CCBA/SCBA</a:t>
                      </a:r>
                      <a:endParaRPr lang="en-CA" sz="1000" b="1" kern="0" cap="all" spc="100" dirty="0">
                        <a:solidFill>
                          <a:srgbClr val="632423"/>
                        </a:solidFill>
                        <a:effectLst/>
                        <a:latin typeface="Arial"/>
                        <a:cs typeface="Times New Roman"/>
                      </a:endParaRPr>
                    </a:p>
                  </a:txBody>
                  <a:tcPr marL="50547" marR="50547" marT="0" marB="0"/>
                </a:tc>
              </a:tr>
              <a:tr h="821891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2000"/>
                        </a:spcBef>
                        <a:spcAft>
                          <a:spcPts val="0"/>
                        </a:spcAft>
                      </a:pPr>
                      <a:r>
                        <a:rPr lang="en-CA" sz="1100" cap="all" spc="75" dirty="0" smtClean="0">
                          <a:effectLst/>
                        </a:rPr>
                        <a:t/>
                      </a:r>
                      <a:br>
                        <a:rPr lang="en-CA" sz="1100" cap="all" spc="75" dirty="0" smtClean="0">
                          <a:effectLst/>
                        </a:rPr>
                      </a:br>
                      <a:r>
                        <a:rPr lang="en-CA" sz="1100" cap="all" spc="75" dirty="0" smtClean="0">
                          <a:effectLst/>
                        </a:rPr>
                        <a:t>AGNICO </a:t>
                      </a:r>
                      <a:r>
                        <a:rPr lang="en-CA" sz="1100" cap="all" spc="75" dirty="0">
                          <a:effectLst/>
                        </a:rPr>
                        <a:t>EAGLE                                     </a:t>
                      </a:r>
                      <a:endParaRPr lang="en-CA" sz="1100" b="1" cap="all" spc="75" dirty="0">
                        <a:solidFill>
                          <a:srgbClr val="632423"/>
                        </a:solidFill>
                        <a:effectLst/>
                        <a:latin typeface="Arial"/>
                        <a:cs typeface="Times New Roman"/>
                      </a:endParaRPr>
                    </a:p>
                  </a:txBody>
                  <a:tcPr marL="50547" marR="505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Meadowbank</a:t>
                      </a:r>
                      <a:endParaRPr lang="en-CA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0547" marR="50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Open pit</a:t>
                      </a:r>
                      <a:endParaRPr lang="en-CA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0547" marR="50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52 ERT members</a:t>
                      </a:r>
                      <a:endParaRPr lang="en-CA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0547" marR="50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CA" sz="1100" dirty="0">
                          <a:effectLst/>
                        </a:rPr>
                        <a:t>MSA </a:t>
                      </a: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CA" sz="1100" dirty="0">
                          <a:effectLst/>
                        </a:rPr>
                        <a:t>12X 4500 PSI</a:t>
                      </a: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CA" sz="1100" dirty="0">
                          <a:effectLst/>
                        </a:rPr>
                        <a:t>13X 2216 PSI</a:t>
                      </a: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CA" sz="1100" dirty="0">
                          <a:effectLst/>
                        </a:rPr>
                        <a:t>31 Cylinders 2216</a:t>
                      </a: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CA" sz="1100" dirty="0">
                          <a:effectLst/>
                        </a:rPr>
                        <a:t>22 Cylinders 4500</a:t>
                      </a:r>
                      <a:endParaRPr lang="en-CA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0547" marR="50547" marT="0" marB="0" anchor="ctr"/>
                </a:tc>
              </a:tr>
              <a:tr h="809565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2000"/>
                        </a:spcBef>
                        <a:spcAft>
                          <a:spcPts val="0"/>
                        </a:spcAft>
                      </a:pPr>
                      <a:r>
                        <a:rPr lang="en-CA" sz="1100" cap="all" spc="75" dirty="0" smtClean="0">
                          <a:effectLst/>
                        </a:rPr>
                        <a:t/>
                      </a:r>
                      <a:br>
                        <a:rPr lang="en-CA" sz="1100" cap="all" spc="75" dirty="0" smtClean="0">
                          <a:effectLst/>
                        </a:rPr>
                      </a:br>
                      <a:r>
                        <a:rPr lang="en-CA" sz="1100" cap="all" spc="75" dirty="0" smtClean="0">
                          <a:effectLst/>
                        </a:rPr>
                        <a:t>DeBeers                                             </a:t>
                      </a:r>
                      <a:endParaRPr lang="en-CA" sz="1100" b="1" cap="all" spc="75" dirty="0">
                        <a:solidFill>
                          <a:srgbClr val="632423"/>
                        </a:solidFill>
                        <a:effectLst/>
                        <a:latin typeface="Arial"/>
                        <a:cs typeface="Times New Roman"/>
                      </a:endParaRPr>
                    </a:p>
                  </a:txBody>
                  <a:tcPr marL="50547" marR="505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Snap Lake</a:t>
                      </a:r>
                      <a:endParaRPr lang="en-CA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0547" marR="50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Underground</a:t>
                      </a:r>
                      <a:endParaRPr lang="en-CA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0547" marR="50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61 ERT members</a:t>
                      </a:r>
                      <a:endParaRPr lang="en-CA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0547" marR="50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CA" sz="1100" dirty="0">
                          <a:effectLst/>
                        </a:rPr>
                        <a:t>20 Dräger BG4</a:t>
                      </a: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10 Scott 2.2 2216 psi</a:t>
                      </a:r>
                      <a:endParaRPr lang="en-CA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0547" marR="50547" marT="0" marB="0" anchor="ctr"/>
                </a:tc>
              </a:tr>
              <a:tr h="493135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2000"/>
                        </a:spcBef>
                        <a:spcAft>
                          <a:spcPts val="0"/>
                        </a:spcAft>
                      </a:pPr>
                      <a:r>
                        <a:rPr lang="en-CA" sz="1100" cap="all" spc="75" dirty="0" smtClean="0">
                          <a:effectLst/>
                        </a:rPr>
                        <a:t/>
                      </a:r>
                      <a:br>
                        <a:rPr lang="en-CA" sz="1100" cap="all" spc="75" dirty="0" smtClean="0">
                          <a:effectLst/>
                        </a:rPr>
                      </a:br>
                      <a:r>
                        <a:rPr lang="en-CA" sz="1100" cap="all" spc="75" dirty="0" smtClean="0">
                          <a:effectLst/>
                        </a:rPr>
                        <a:t>Rio </a:t>
                      </a:r>
                      <a:r>
                        <a:rPr lang="en-CA" sz="1100" cap="all" spc="75" dirty="0">
                          <a:effectLst/>
                        </a:rPr>
                        <a:t>Tinto                                            </a:t>
                      </a:r>
                      <a:endParaRPr lang="en-CA" sz="1100" b="1" cap="all" spc="75" dirty="0">
                        <a:solidFill>
                          <a:srgbClr val="632423"/>
                        </a:solidFill>
                        <a:effectLst/>
                        <a:latin typeface="Arial"/>
                        <a:cs typeface="Times New Roman"/>
                      </a:endParaRPr>
                    </a:p>
                  </a:txBody>
                  <a:tcPr marL="50547" marR="505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Diavik</a:t>
                      </a:r>
                      <a:endParaRPr lang="en-CA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0547" marR="50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Underground</a:t>
                      </a:r>
                      <a:endParaRPr lang="en-CA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0547" marR="50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 smtClean="0">
                          <a:effectLst/>
                        </a:rPr>
                        <a:t>65 </a:t>
                      </a:r>
                      <a:r>
                        <a:rPr lang="en-CA" sz="1400" dirty="0">
                          <a:effectLst/>
                        </a:rPr>
                        <a:t>ERT members</a:t>
                      </a:r>
                      <a:endParaRPr lang="en-CA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0547" marR="50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CA" sz="1100" dirty="0" smtClean="0">
                          <a:effectLst/>
                        </a:rPr>
                        <a:t>18 </a:t>
                      </a:r>
                      <a:r>
                        <a:rPr lang="en-CA" sz="1100" dirty="0" err="1" smtClean="0">
                          <a:effectLst/>
                        </a:rPr>
                        <a:t>Dräger</a:t>
                      </a:r>
                      <a:r>
                        <a:rPr lang="en-CA" sz="1100" dirty="0" smtClean="0">
                          <a:effectLst/>
                        </a:rPr>
                        <a:t> BG4 Monitron</a:t>
                      </a: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CA" sz="1100" dirty="0" smtClean="0">
                          <a:effectLst/>
                        </a:rPr>
                        <a:t>12 </a:t>
                      </a:r>
                      <a:r>
                        <a:rPr lang="en-CA" sz="1100" dirty="0" err="1" smtClean="0">
                          <a:effectLst/>
                        </a:rPr>
                        <a:t>Dräger</a:t>
                      </a:r>
                      <a:r>
                        <a:rPr lang="en-CA" sz="1100" dirty="0" smtClean="0">
                          <a:effectLst/>
                        </a:rPr>
                        <a:t> PA 90</a:t>
                      </a:r>
                      <a:r>
                        <a:rPr lang="en-CA" sz="1100" dirty="0">
                          <a:effectLst/>
                        </a:rPr>
                        <a:t> </a:t>
                      </a:r>
                      <a:endParaRPr lang="en-CA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0547" marR="50547" marT="0" marB="0" anchor="ctr"/>
                </a:tc>
              </a:tr>
              <a:tr h="493135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2000"/>
                        </a:spcBef>
                        <a:spcAft>
                          <a:spcPts val="0"/>
                        </a:spcAft>
                      </a:pPr>
                      <a:r>
                        <a:rPr lang="en-CA" sz="1100" cap="all" spc="75" dirty="0">
                          <a:effectLst/>
                        </a:rPr>
                        <a:t>Dominion Diamonds                       </a:t>
                      </a:r>
                      <a:endParaRPr lang="en-CA" sz="1100" b="1" cap="all" spc="75" dirty="0">
                        <a:solidFill>
                          <a:srgbClr val="632423"/>
                        </a:solidFill>
                        <a:effectLst/>
                        <a:latin typeface="Arial"/>
                        <a:cs typeface="Times New Roman"/>
                      </a:endParaRPr>
                    </a:p>
                  </a:txBody>
                  <a:tcPr marL="50547" marR="505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Ekati / Fox / Misery</a:t>
                      </a:r>
                      <a:endParaRPr lang="en-CA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0547" marR="50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Open Pit / Underground</a:t>
                      </a:r>
                      <a:endParaRPr lang="en-CA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0547" marR="50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85 ERT members</a:t>
                      </a:r>
                      <a:endParaRPr lang="en-CA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0547" marR="50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CA" sz="1100" dirty="0">
                          <a:effectLst/>
                        </a:rPr>
                        <a:t>23 Dräger BG4</a:t>
                      </a: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CA" sz="1100" dirty="0">
                          <a:effectLst/>
                        </a:rPr>
                        <a:t>27 Dräger PA90/PSS7000</a:t>
                      </a:r>
                      <a:endParaRPr lang="en-CA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0547" marR="50547" marT="0" marB="0" anchor="ctr"/>
                </a:tc>
              </a:tr>
              <a:tr h="418417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2000"/>
                        </a:spcBef>
                        <a:spcAft>
                          <a:spcPts val="0"/>
                        </a:spcAft>
                      </a:pPr>
                      <a:r>
                        <a:rPr lang="en-CA" sz="1100" cap="all" spc="75" dirty="0">
                          <a:effectLst/>
                        </a:rPr>
                        <a:t>North American Tungsten             </a:t>
                      </a:r>
                      <a:endParaRPr lang="en-CA" sz="1100" b="1" cap="all" spc="75" dirty="0">
                        <a:solidFill>
                          <a:srgbClr val="632423"/>
                        </a:solidFill>
                        <a:effectLst/>
                        <a:latin typeface="Arial"/>
                        <a:cs typeface="Times New Roman"/>
                      </a:endParaRPr>
                    </a:p>
                  </a:txBody>
                  <a:tcPr marL="50547" marR="505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Cantung</a:t>
                      </a:r>
                      <a:endParaRPr lang="en-CA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0547" marR="50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Underground</a:t>
                      </a:r>
                      <a:endParaRPr lang="en-CA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0547" marR="50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36 underground/ 26 surface ERT members</a:t>
                      </a:r>
                      <a:endParaRPr lang="en-CA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0547" marR="50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CA" sz="1100" dirty="0">
                          <a:effectLst/>
                        </a:rPr>
                        <a:t>15 Dräger BG4</a:t>
                      </a: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CA" sz="1100" dirty="0">
                          <a:effectLst/>
                        </a:rPr>
                        <a:t>7 Scott Air-Pak 2.2</a:t>
                      </a:r>
                      <a:endParaRPr lang="en-CA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0547" marR="50547" marT="0" marB="0" anchor="ctr"/>
                </a:tc>
              </a:tr>
              <a:tr h="545744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2000"/>
                        </a:spcBef>
                        <a:spcAft>
                          <a:spcPts val="0"/>
                        </a:spcAft>
                      </a:pPr>
                      <a:r>
                        <a:rPr lang="en-CA" sz="1100" cap="all" spc="75" dirty="0" smtClean="0">
                          <a:effectLst/>
                        </a:rPr>
                        <a:t/>
                      </a:r>
                      <a:br>
                        <a:rPr lang="en-CA" sz="1100" cap="all" spc="75" dirty="0" smtClean="0">
                          <a:effectLst/>
                        </a:rPr>
                      </a:br>
                      <a:r>
                        <a:rPr lang="en-CA" sz="1100" cap="all" spc="75" dirty="0" err="1" smtClean="0">
                          <a:effectLst/>
                        </a:rPr>
                        <a:t>Deton</a:t>
                      </a:r>
                      <a:r>
                        <a:rPr lang="en-CA" sz="1100" cap="all" spc="75" dirty="0" smtClean="0">
                          <a:effectLst/>
                        </a:rPr>
                        <a:t> </a:t>
                      </a:r>
                      <a:r>
                        <a:rPr lang="en-CA" sz="1100" cap="all" spc="75" dirty="0">
                          <a:effectLst/>
                        </a:rPr>
                        <a:t>Cho – NUNA</a:t>
                      </a:r>
                      <a:endParaRPr lang="en-CA" sz="1100" b="1" cap="all" spc="75" dirty="0">
                        <a:solidFill>
                          <a:srgbClr val="632423"/>
                        </a:solidFill>
                        <a:effectLst/>
                        <a:latin typeface="Arial"/>
                        <a:cs typeface="Times New Roman"/>
                      </a:endParaRPr>
                    </a:p>
                  </a:txBody>
                  <a:tcPr marL="50547" marR="505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Giant Remediation</a:t>
                      </a:r>
                      <a:endParaRPr lang="en-CA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0547" marR="50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Underground</a:t>
                      </a:r>
                      <a:endParaRPr lang="en-CA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0547" marR="50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6 regular and 2 or 3 trainees plus occasional off site personnel</a:t>
                      </a:r>
                      <a:endParaRPr lang="en-CA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0547" marR="50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CA" sz="1100" dirty="0">
                          <a:effectLst/>
                        </a:rPr>
                        <a:t>6 - Dräger BG </a:t>
                      </a:r>
                      <a:r>
                        <a:rPr lang="en-CA" sz="1100">
                          <a:effectLst/>
                        </a:rPr>
                        <a:t>4 </a:t>
                      </a:r>
                      <a:r>
                        <a:rPr lang="en-CA" sz="1100" smtClean="0">
                          <a:effectLst/>
                        </a:rPr>
                        <a:t/>
                      </a:r>
                      <a:br>
                        <a:rPr lang="en-CA" sz="1100" smtClean="0">
                          <a:effectLst/>
                        </a:rPr>
                      </a:br>
                      <a:r>
                        <a:rPr lang="en-CA" sz="1100" smtClean="0">
                          <a:effectLst/>
                        </a:rPr>
                        <a:t>2</a:t>
                      </a:r>
                      <a:r>
                        <a:rPr lang="en-CA" sz="1100" baseline="30000" smtClean="0">
                          <a:effectLst/>
                        </a:rPr>
                        <a:t>nd</a:t>
                      </a:r>
                      <a:r>
                        <a:rPr lang="en-CA" sz="1100" smtClean="0">
                          <a:effectLst/>
                        </a:rPr>
                        <a:t> </a:t>
                      </a:r>
                      <a:r>
                        <a:rPr lang="en-CA" sz="1100" dirty="0">
                          <a:effectLst/>
                        </a:rPr>
                        <a:t>Generation </a:t>
                      </a: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CA" sz="1100" dirty="0">
                          <a:effectLst/>
                        </a:rPr>
                        <a:t>9 - Dräger BG 4 Plus</a:t>
                      </a:r>
                      <a:endParaRPr lang="en-CA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0547" marR="50547" marT="0" marB="0" anchor="ctr"/>
                </a:tc>
              </a:tr>
              <a:tr h="944492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2000"/>
                        </a:spcBef>
                        <a:spcAft>
                          <a:spcPts val="0"/>
                        </a:spcAft>
                      </a:pPr>
                      <a:r>
                        <a:rPr lang="en-CA" sz="1100" cap="all" spc="75" dirty="0" smtClean="0">
                          <a:effectLst/>
                        </a:rPr>
                        <a:t/>
                      </a:r>
                      <a:br>
                        <a:rPr lang="en-CA" sz="1100" cap="all" spc="75" dirty="0" smtClean="0">
                          <a:effectLst/>
                        </a:rPr>
                      </a:br>
                      <a:r>
                        <a:rPr lang="en-CA" sz="1100" cap="all" spc="75" dirty="0" smtClean="0">
                          <a:effectLst/>
                        </a:rPr>
                        <a:t>Mining </a:t>
                      </a:r>
                      <a:r>
                        <a:rPr lang="en-CA" sz="1100" cap="all" spc="75" dirty="0">
                          <a:effectLst/>
                        </a:rPr>
                        <a:t>Contractors</a:t>
                      </a:r>
                      <a:endParaRPr lang="en-CA" sz="1100" b="1" cap="all" spc="75" dirty="0">
                        <a:solidFill>
                          <a:srgbClr val="632423"/>
                        </a:solidFill>
                        <a:effectLst/>
                        <a:latin typeface="Arial"/>
                        <a:cs typeface="Times New Roman"/>
                      </a:endParaRPr>
                    </a:p>
                  </a:txBody>
                  <a:tcPr marL="50547" marR="505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Exploration and Mine Development</a:t>
                      </a:r>
                      <a:endParaRPr lang="en-CA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0547" marR="50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 smtClean="0">
                          <a:effectLst/>
                        </a:rPr>
                        <a:t>Mine Development</a:t>
                      </a:r>
                      <a:endParaRPr lang="en-CA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0547" marR="50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Limited personnel</a:t>
                      </a: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Utilize support staff and administration to provide a minimum of 10 trained personnel</a:t>
                      </a:r>
                      <a:endParaRPr lang="en-CA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0547" marR="50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CA" sz="1100" dirty="0">
                          <a:effectLst/>
                        </a:rPr>
                        <a:t>10-12 CCBA/SCBA</a:t>
                      </a:r>
                      <a:endParaRPr lang="en-CA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0547" marR="50547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851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204" y="692696"/>
            <a:ext cx="8229600" cy="1143000"/>
          </a:xfrm>
        </p:spPr>
        <p:txBody>
          <a:bodyPr/>
          <a:lstStyle/>
          <a:p>
            <a:r>
              <a:rPr lang="en-CA" dirty="0" smtClean="0"/>
              <a:t>Training</a:t>
            </a:r>
            <a:endParaRPr lang="en-CA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0774795"/>
              </p:ext>
            </p:extLst>
          </p:nvPr>
        </p:nvGraphicFramePr>
        <p:xfrm>
          <a:off x="662880" y="1412776"/>
          <a:ext cx="7653536" cy="2447112"/>
        </p:xfrm>
        <a:graphic>
          <a:graphicData uri="http://schemas.openxmlformats.org/drawingml/2006/table">
            <a:tbl>
              <a:tblPr firstRow="1" firstCol="1" bandRow="1"/>
              <a:tblGrid>
                <a:gridCol w="2743200"/>
                <a:gridCol w="2743200"/>
                <a:gridCol w="2167136"/>
              </a:tblGrid>
              <a:tr h="936104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CA" sz="20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Certificates Issued </a:t>
                      </a:r>
                      <a:br>
                        <a:rPr lang="en-CA" sz="20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</a:br>
                      <a:r>
                        <a:rPr lang="en-CA" sz="20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1946-2011</a:t>
                      </a:r>
                      <a:endParaRPr lang="en-CA" sz="2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7456" marR="674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CA" sz="20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3200</a:t>
                      </a:r>
                      <a:endParaRPr lang="en-CA" sz="2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7456" marR="674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</a:tr>
              <a:tr h="346273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CA" sz="20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Current Personnel</a:t>
                      </a:r>
                      <a:endParaRPr lang="en-CA" sz="2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7456" marR="674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CA" sz="20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285 Active Personnel</a:t>
                      </a:r>
                      <a:endParaRPr lang="en-CA" sz="2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7456" marR="674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endParaRPr lang="en-CA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273">
                <a:tc rowSpan="2"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Hours of Training/Response</a:t>
                      </a:r>
                    </a:p>
                  </a:txBody>
                  <a:tcPr marL="67456" marR="674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2011</a:t>
                      </a:r>
                    </a:p>
                  </a:txBody>
                  <a:tcPr marL="67456" marR="674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2012</a:t>
                      </a:r>
                    </a:p>
                  </a:txBody>
                  <a:tcPr marL="67456" marR="674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231"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CA" sz="20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31,673</a:t>
                      </a:r>
                      <a:endParaRPr lang="en-CA" sz="2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7456" marR="674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CA" sz="20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64,393</a:t>
                      </a:r>
                      <a:endParaRPr lang="en-CA" sz="2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7456" marR="674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231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CA" sz="20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Certificates Issued</a:t>
                      </a:r>
                      <a:endParaRPr lang="en-CA" sz="2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7456" marR="674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CA" sz="20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48</a:t>
                      </a:r>
                      <a:endParaRPr lang="en-CA" sz="2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7456" marR="674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CA" sz="20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49</a:t>
                      </a:r>
                      <a:endParaRPr lang="en-CA" sz="2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7456" marR="674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23528" y="3789040"/>
            <a:ext cx="85689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CA" sz="2400" dirty="0" smtClean="0"/>
              <a:t>Emergency Response Personnel receive an initial Basic Mine Rescue Course:  Surface, Underground or Combined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CA" sz="2400" dirty="0" smtClean="0"/>
              <a:t>Emergency Medical Training:  Standard First Aid/CPR, EMFR, EMT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CA" sz="2400" dirty="0" smtClean="0"/>
              <a:t>Advanced Training:  NFPA 1001-1081,  Rope Rescue, Ice Rescue, Hazmat, Crash Fire Rescue, Vehicle Extrication</a:t>
            </a:r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66139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3939</TotalTime>
  <Words>1780</Words>
  <Application>Microsoft Office PowerPoint</Application>
  <PresentationFormat>On-screen Show (4:3)</PresentationFormat>
  <Paragraphs>390</Paragraphs>
  <Slides>26</Slides>
  <Notes>26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PowerPoint Presentation</vt:lpstr>
      <vt:lpstr>PowerPoint Presentation</vt:lpstr>
      <vt:lpstr>Size</vt:lpstr>
      <vt:lpstr>Hazards and Risks</vt:lpstr>
      <vt:lpstr>PowerPoint Presentation</vt:lpstr>
      <vt:lpstr>Temperature</vt:lpstr>
      <vt:lpstr>Travel</vt:lpstr>
      <vt:lpstr>PowerPoint Presentation</vt:lpstr>
      <vt:lpstr>Training</vt:lpstr>
      <vt:lpstr>Training</vt:lpstr>
      <vt:lpstr>Basic Mine Rescue Course  </vt:lpstr>
      <vt:lpstr>PowerPoint Presentation</vt:lpstr>
      <vt:lpstr>Basic Mine Rescue Course  </vt:lpstr>
      <vt:lpstr>Emergency Medical Training</vt:lpstr>
      <vt:lpstr>Advanced Training</vt:lpstr>
      <vt:lpstr>Equipment</vt:lpstr>
      <vt:lpstr>Equipment</vt:lpstr>
      <vt:lpstr>Equipment</vt:lpstr>
      <vt:lpstr>History </vt:lpstr>
      <vt:lpstr>History</vt:lpstr>
      <vt:lpstr>History</vt:lpstr>
      <vt:lpstr>History</vt:lpstr>
      <vt:lpstr>PowerPoint Presentation</vt:lpstr>
      <vt:lpstr>Future</vt:lpstr>
      <vt:lpstr>Future</vt:lpstr>
      <vt:lpstr>Questions</vt:lpstr>
    </vt:vector>
  </TitlesOfParts>
  <Company>WSCC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Emergency Response in Northwest Territories and Nunavut</dc:title>
  <dc:creator>Lex Lovatt</dc:creator>
  <cp:lastModifiedBy>Lex Lovatt</cp:lastModifiedBy>
  <cp:revision>88</cp:revision>
  <cp:lastPrinted>2013-10-04T14:17:38Z</cp:lastPrinted>
  <dcterms:created xsi:type="dcterms:W3CDTF">2013-07-17T13:25:13Z</dcterms:created>
  <dcterms:modified xsi:type="dcterms:W3CDTF">2013-10-04T14:19:15Z</dcterms:modified>
</cp:coreProperties>
</file>